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notesSlides/notesSlide12.xml" ContentType="application/vnd.openxmlformats-officedocument.presentationml.notesSlide+xml"/>
  <Override PartName="/ppt/tags/tag44.xml" ContentType="application/vnd.openxmlformats-officedocument.presentationml.tags+xml"/>
  <Override PartName="/ppt/notesSlides/notesSlide13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78.xml" ContentType="application/vnd.openxmlformats-officedocument.presentationml.tags+xml"/>
  <Override PartName="/ppt/notesSlides/notesSlide20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21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webExtensions/webExtension3.xml" ContentType="application/vnd.wps-officedocument.webExtension+xml"/>
  <Override PartName="/ppt/webExtensions/webExtension2.xml" ContentType="application/vnd.wps-officedocument.webExtension+xml"/>
  <Override PartName="/ppt/webExtensions/webExtension1.xml" ContentType="application/vnd.wps-officedocument.webExtension+xml"/>
  <Override PartName="/ppt/webExtensions/webExtension6.xml" ContentType="application/vnd.wps-officedocument.webExtension+xml"/>
  <Override PartName="/ppt/webExtensions/webExtension5.xml" ContentType="application/vnd.wps-officedocument.webExtension+xml"/>
  <Override PartName="/ppt/webExtensions/webExtension4.xml" ContentType="application/vnd.wps-officedocument.webExtension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701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93" r:id="rId9"/>
    <p:sldId id="286" r:id="rId10"/>
    <p:sldId id="295" r:id="rId11"/>
    <p:sldId id="307" r:id="rId12"/>
    <p:sldId id="265" r:id="rId13"/>
    <p:sldId id="296" r:id="rId14"/>
    <p:sldId id="308" r:id="rId15"/>
    <p:sldId id="309" r:id="rId16"/>
    <p:sldId id="310" r:id="rId17"/>
    <p:sldId id="267" r:id="rId18"/>
    <p:sldId id="274" r:id="rId19"/>
    <p:sldId id="312" r:id="rId20"/>
    <p:sldId id="313" r:id="rId21"/>
    <p:sldId id="314" r:id="rId22"/>
    <p:sldId id="292" r:id="rId23"/>
    <p:sldId id="279" r:id="rId24"/>
    <p:sldId id="280" r:id="rId25"/>
    <p:sldId id="291" r:id="rId26"/>
    <p:sldId id="315" r:id="rId27"/>
    <p:sldId id="283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3" userDrawn="1">
          <p15:clr>
            <a:srgbClr val="A4A3A4"/>
          </p15:clr>
        </p15:guide>
        <p15:guide id="2" pos="37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 Ouyang" initials="YO" lastIdx="1" clrIdx="0"/>
  <p:cmAuthor id="2" name=" " initials="" lastIdx="3" clrIdx="1"/>
  <p:cmAuthor id="311585815" name="翱翔的川" initials="翱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305A82"/>
    <a:srgbClr val="3271AD"/>
    <a:srgbClr val="FF6600"/>
    <a:srgbClr val="065FAE"/>
    <a:srgbClr val="F57E11"/>
    <a:srgbClr val="0662B4"/>
    <a:srgbClr val="FE8212"/>
    <a:srgbClr val="233140"/>
    <a:srgbClr val="428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500" y="546"/>
      </p:cViewPr>
      <p:guideLst>
        <p:guide orient="horz" pos="2253"/>
        <p:guide pos="37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8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8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42CF0-69DD-4E4B-A348-D0CB5EAD58A0}" type="slidenum">
              <a:rPr kumimoji="0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  <a:t>2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1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2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2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2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1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4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4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42CF0-69DD-4E4B-A348-D0CB5EAD58A0}" type="slidenum">
              <a:rPr kumimoji="0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  <a:t>16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5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5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5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4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4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42CF0-69DD-4E4B-A348-D0CB5EAD58A0}" type="slidenum">
              <a:rPr kumimoji="0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  <a:t>20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8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6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7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7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7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9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9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42CF0-69DD-4E4B-A348-D0CB5EAD58A0}" type="slidenum">
              <a:rPr kumimoji="0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  <a:t>5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10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10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>
            <a:endParaRPr/>
          </a:p>
        </p:txBody>
      </p:sp>
      <p:sp>
        <p:nvSpPr>
          <p:cNvPr id="1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42CF0-69DD-4E4B-A348-D0CB5EAD58A0}" type="slidenum">
              <a:rPr kumimoji="0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  <a:t>10</a:t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6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7" name="内容占位符 6"/>
          <p:cNvSpPr>
            <a:spLocks noGrp="1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1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</a:p>
        </p:txBody>
      </p:sp>
      <p:sp>
        <p:nvSpPr>
          <p:cNvPr id="70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71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72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408000"/>
            <a:ext cx="11520000" cy="96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48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73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74" name="Straight Connector 6"/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632181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76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632181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</a:p>
        </p:txBody>
      </p:sp>
      <p:sp>
        <p:nvSpPr>
          <p:cNvPr id="80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81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82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984000"/>
            <a:ext cx="11520000" cy="96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pic>
        <p:nvPicPr>
          <p:cNvPr id="83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sp>
        <p:nvSpPr>
          <p:cNvPr id="84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633109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85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632181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86" name="Straight Connector 6"/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71045" y="377189"/>
            <a:ext cx="2158363" cy="486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.封面_双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</a:p>
        </p:txBody>
      </p:sp>
      <p:sp>
        <p:nvSpPr>
          <p:cNvPr id="184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pic>
        <p:nvPicPr>
          <p:cNvPr id="185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186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408000"/>
            <a:ext cx="11520000" cy="96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480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</a:p>
        </p:txBody>
      </p:sp>
      <p:sp>
        <p:nvSpPr>
          <p:cNvPr id="187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</a:p>
        </p:txBody>
      </p:sp>
      <p:cxnSp>
        <p:nvCxnSpPr>
          <p:cNvPr id="188" name="Straight Connector 6"/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632181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190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632181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191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pic>
        <p:nvPicPr>
          <p:cNvPr id="192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3534" y="384387"/>
            <a:ext cx="2214033" cy="498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A.封面_单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</a:p>
        </p:txBody>
      </p:sp>
      <p:sp>
        <p:nvSpPr>
          <p:cNvPr id="277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pic>
        <p:nvPicPr>
          <p:cNvPr id="278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279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984000"/>
            <a:ext cx="11520000" cy="96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</a:p>
        </p:txBody>
      </p:sp>
      <p:pic>
        <p:nvPicPr>
          <p:cNvPr id="280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sp>
        <p:nvSpPr>
          <p:cNvPr id="281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633109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</a:p>
        </p:txBody>
      </p:sp>
      <p:sp>
        <p:nvSpPr>
          <p:cNvPr id="282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632181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283" name="Straight Connector 6"/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4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3534" y="384387"/>
            <a:ext cx="2214033" cy="498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组合 3"/>
          <p:cNvGrpSpPr/>
          <p:nvPr userDrawn="1"/>
        </p:nvGrpSpPr>
        <p:grpSpPr>
          <a:xfrm>
            <a:off x="0" y="20990"/>
            <a:ext cx="12192000" cy="6858004"/>
            <a:chOff x="0" y="15742"/>
            <a:chExt cx="9144000" cy="5143503"/>
          </a:xfrm>
        </p:grpSpPr>
        <p:pic>
          <p:nvPicPr>
            <p:cNvPr id="368" name="图片 78" descr="图片包含 游戏机&#10;&#10;描述已自动生成" hidden="1"/>
            <p:cNvPicPr>
              <a:picLocks noChangeAspect="1"/>
            </p:cNvPicPr>
            <p:nvPr userDrawn="1"/>
          </p:nvPicPr>
          <p:blipFill rotWithShape="1">
            <a:blip r:embed="rId2" cstate="screen"/>
            <a:srcRect b="-18681"/>
            <a:stretch>
              <a:fillRect/>
            </a:stretch>
          </p:blipFill>
          <p:spPr>
            <a:xfrm>
              <a:off x="0" y="15742"/>
              <a:ext cx="9144000" cy="5127757"/>
            </a:xfrm>
            <a:prstGeom prst="rect">
              <a:avLst/>
            </a:prstGeom>
          </p:spPr>
        </p:pic>
        <p:pic>
          <p:nvPicPr>
            <p:cNvPr id="369" name="图片 80" descr="图片包含 游戏机&#10;&#10;描述已自动生成"/>
            <p:cNvPicPr>
              <a:picLocks noChangeAspect="1"/>
            </p:cNvPicPr>
            <p:nvPr userDrawn="1"/>
          </p:nvPicPr>
          <p:blipFill rotWithShape="1">
            <a:blip r:embed="rId3" cstate="screen"/>
            <a:srcRect b="-20543"/>
            <a:stretch>
              <a:fillRect/>
            </a:stretch>
          </p:blipFill>
          <p:spPr>
            <a:xfrm>
              <a:off x="0" y="15745"/>
              <a:ext cx="9144000" cy="5143500"/>
            </a:xfrm>
            <a:prstGeom prst="rect">
              <a:avLst/>
            </a:prstGeom>
          </p:spPr>
        </p:pic>
      </p:grpSp>
      <p:sp>
        <p:nvSpPr>
          <p:cNvPr id="370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1" name="文本占位符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5767" y="1488000"/>
            <a:ext cx="10945284" cy="480000"/>
          </a:xfrm>
          <a:prstGeom prst="rect">
            <a:avLst/>
          </a:prstGeom>
        </p:spPr>
        <p:txBody>
          <a:bodyPr vert="horz" lIns="54000" tIns="0" rIns="0" bIns="0" rtlCol="0" anchor="t" anchorCtr="0">
            <a:noAutofit/>
          </a:bodyPr>
          <a:lstStyle>
            <a:lvl1pPr marL="0" indent="0">
              <a:buNone/>
              <a:defRPr lang="zh-CN" altLang="en-US" b="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48260" lvl="0">
              <a:spcBef>
                <a:spcPct val="0"/>
              </a:spcBef>
            </a:pPr>
            <a:r>
              <a:rPr kumimoji="1" lang="zh-CN" altLang="en-US" dirty="0"/>
              <a:t>点击此处标记篇章副标题</a:t>
            </a:r>
          </a:p>
        </p:txBody>
      </p:sp>
      <p:sp>
        <p:nvSpPr>
          <p:cNvPr id="372" name="Title 2"/>
          <p:cNvSpPr>
            <a:spLocks noGrp="1"/>
          </p:cNvSpPr>
          <p:nvPr userDrawn="1">
            <p:ph type="ctrTitle" hasCustomPrompt="1"/>
          </p:nvPr>
        </p:nvSpPr>
        <p:spPr bwMode="auto">
          <a:xfrm>
            <a:off x="527051" y="548680"/>
            <a:ext cx="10944000" cy="864000"/>
          </a:xfrm>
        </p:spPr>
        <p:txBody>
          <a:bodyPr lIns="0" tIns="0" rIns="0" bIns="0" anchor="t" anchorCtr="0">
            <a:noAutofit/>
          </a:bodyPr>
          <a:lstStyle>
            <a:lvl1pPr marL="48260">
              <a:lnSpc>
                <a:spcPct val="100000"/>
              </a:lnSpc>
              <a:defRPr kumimoji="1" lang="en-US" altLang="en-US" sz="5335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3765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60000"/>
              <a:buFontTx/>
              <a:buNone/>
            </a:pPr>
            <a:r>
              <a:rPr lang="zh-CN" altLang="en-US" dirty="0"/>
              <a:t>点击此处编辑篇章主标题</a:t>
            </a:r>
            <a:endParaRPr lang="en-US" dirty="0"/>
          </a:p>
        </p:txBody>
      </p:sp>
      <p:pic>
        <p:nvPicPr>
          <p:cNvPr id="373" name="图片 14"/>
          <p:cNvPicPr>
            <a:picLocks noChangeAspect="1"/>
          </p:cNvPicPr>
          <p:nvPr userDrawn="1"/>
        </p:nvPicPr>
        <p:blipFill>
          <a:blip r:embed="rId4" cstate="email">
            <a:alphaModFix amt="8000"/>
          </a:blip>
          <a:stretch>
            <a:fillRect/>
          </a:stretch>
        </p:blipFill>
        <p:spPr>
          <a:xfrm>
            <a:off x="527381" y="3624490"/>
            <a:ext cx="8158624" cy="29728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Straight Connector 6"/>
          <p:cNvCxnSpPr/>
          <p:nvPr userDrawn="1"/>
        </p:nvCxnSpPr>
        <p:spPr>
          <a:xfrm>
            <a:off x="480000" y="5349085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文本框 1"/>
          <p:cNvSpPr txBox="1"/>
          <p:nvPr userDrawn="1"/>
        </p:nvSpPr>
        <p:spPr>
          <a:xfrm>
            <a:off x="335360" y="5685084"/>
            <a:ext cx="11520000" cy="384000"/>
          </a:xfrm>
          <a:prstGeom prst="rect">
            <a:avLst/>
          </a:prstGeom>
        </p:spPr>
        <p:txBody>
          <a:bodyPr vert="horz" lIns="144000" tIns="0" rIns="0" bIns="0" rtlCol="0" anchor="t">
            <a:normAutofit/>
          </a:bodyPr>
          <a:lstStyle>
            <a:lvl1pPr lvl="0" indent="0" defTabSz="685165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20204" pitchFamily="34" charset="0"/>
              </a:defRPr>
            </a:lvl1pPr>
            <a:lvl2pPr marL="17970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defRPr>
            </a:lvl2pPr>
            <a:lvl3pPr marL="36004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defRPr>
            </a:lvl3pPr>
            <a:lvl4pPr marL="561340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defRPr>
            </a:lvl4pPr>
            <a:lvl5pPr marL="720090" marR="0" indent="0" defTabSz="685165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defRPr>
            </a:lvl5pPr>
            <a:lvl6pPr marL="85661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18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endParaRPr lang="zh-CN" altLang="en-US" sz="1865" dirty="0">
              <a:solidFill>
                <a:schemeClr val="tx1"/>
              </a:solidFill>
              <a:effectLst>
                <a:outerShdw blurRad="254000" dist="127000" algn="ctr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pic>
        <p:nvPicPr>
          <p:cNvPr id="37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cxnSp>
        <p:nvCxnSpPr>
          <p:cNvPr id="378" name="Straight Connector 6"/>
          <p:cNvCxnSpPr/>
          <p:nvPr userDrawn="1"/>
        </p:nvCxnSpPr>
        <p:spPr>
          <a:xfrm>
            <a:off x="480000" y="5349213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9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416480" y="4485117"/>
            <a:ext cx="1440160" cy="1440160"/>
          </a:xfrm>
          <a:prstGeom prst="rect">
            <a:avLst/>
          </a:prstGeom>
        </p:spPr>
      </p:pic>
      <p:sp>
        <p:nvSpPr>
          <p:cNvPr id="380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4271875"/>
            <a:ext cx="11520000" cy="960000"/>
          </a:xfrm>
        </p:spPr>
        <p:txBody>
          <a:bodyPr lIns="91440" tIns="0" rIns="0" bIns="0" anchor="b">
            <a:noAutofit/>
          </a:bodyPr>
          <a:lstStyle>
            <a:lvl1pPr>
              <a:defRPr lang="en-US" altLang="zh-CN" sz="48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en-US" altLang="zh-CN" dirty="0"/>
              <a:t>Thank you</a:t>
            </a:r>
          </a:p>
        </p:txBody>
      </p:sp>
      <p:sp>
        <p:nvSpPr>
          <p:cNvPr id="381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5361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382" name="图片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1045" y="377189"/>
            <a:ext cx="2158363" cy="486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.封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" name="Straight Connector 6"/>
          <p:cNvCxnSpPr/>
          <p:nvPr userDrawn="1"/>
        </p:nvCxnSpPr>
        <p:spPr>
          <a:xfrm>
            <a:off x="480000" y="5349085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5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cxnSp>
        <p:nvCxnSpPr>
          <p:cNvPr id="386" name="Straight Connector 6"/>
          <p:cNvCxnSpPr/>
          <p:nvPr userDrawn="1"/>
        </p:nvCxnSpPr>
        <p:spPr>
          <a:xfrm>
            <a:off x="480000" y="5349213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7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416480" y="4485117"/>
            <a:ext cx="1440160" cy="1440160"/>
          </a:xfrm>
          <a:prstGeom prst="rect">
            <a:avLst/>
          </a:prstGeom>
        </p:spPr>
      </p:pic>
      <p:sp>
        <p:nvSpPr>
          <p:cNvPr id="388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4271875"/>
            <a:ext cx="11520000" cy="960000"/>
          </a:xfrm>
        </p:spPr>
        <p:txBody>
          <a:bodyPr lIns="91440" tIns="0" rIns="0" bIns="0" anchor="b">
            <a:noAutofit/>
          </a:bodyPr>
          <a:lstStyle>
            <a:lvl1pPr>
              <a:defRPr lang="en-US" altLang="zh-CN" sz="4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en-US" altLang="zh-CN" dirty="0"/>
              <a:t>Thank you</a:t>
            </a:r>
          </a:p>
        </p:txBody>
      </p:sp>
      <p:sp>
        <p:nvSpPr>
          <p:cNvPr id="389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5361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pic>
        <p:nvPicPr>
          <p:cNvPr id="390" name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43534" y="384387"/>
            <a:ext cx="2214033" cy="49868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393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grpSp>
        <p:nvGrpSpPr>
          <p:cNvPr id="395" name="组合 11"/>
          <p:cNvGrpSpPr/>
          <p:nvPr userDrawn="1"/>
        </p:nvGrpSpPr>
        <p:grpSpPr>
          <a:xfrm>
            <a:off x="2880000" y="1508753"/>
            <a:ext cx="8640000" cy="4287739"/>
            <a:chOff x="2160000" y="1203598"/>
            <a:chExt cx="6480000" cy="3215804"/>
          </a:xfrm>
        </p:grpSpPr>
        <p:cxnSp>
          <p:nvCxnSpPr>
            <p:cNvPr id="396" name="直接连接符 10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1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22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24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25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26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27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14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9" y="960006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40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08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409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41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9" y="960006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页脚占位符 3"/>
          <p:cNvSpPr>
            <a:spLocks noGrp="1"/>
          </p:cNvSpPr>
          <p:nvPr userDrawn="1">
            <p:ph type="ftr" sz="quarter" idx="10"/>
          </p:nvPr>
        </p:nvSpPr>
        <p:spPr>
          <a:xfrm>
            <a:off x="335361" y="6432000"/>
            <a:ext cx="7722031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grpSp>
        <p:nvGrpSpPr>
          <p:cNvPr id="414" name="组合 55"/>
          <p:cNvGrpSpPr/>
          <p:nvPr userDrawn="1"/>
        </p:nvGrpSpPr>
        <p:grpSpPr>
          <a:xfrm>
            <a:off x="2880000" y="1316765"/>
            <a:ext cx="4224000" cy="4900275"/>
            <a:chOff x="2160000" y="1203598"/>
            <a:chExt cx="6480000" cy="3675206"/>
          </a:xfrm>
        </p:grpSpPr>
        <p:cxnSp>
          <p:nvCxnSpPr>
            <p:cNvPr id="415" name="直接连接符 56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5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58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59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60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61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62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63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25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4" name="组合 1"/>
          <p:cNvGrpSpPr/>
          <p:nvPr userDrawn="1"/>
        </p:nvGrpSpPr>
        <p:grpSpPr>
          <a:xfrm>
            <a:off x="7536393" y="1316765"/>
            <a:ext cx="4224000" cy="4900275"/>
            <a:chOff x="5652295" y="987574"/>
            <a:chExt cx="3168000" cy="3675206"/>
          </a:xfrm>
        </p:grpSpPr>
        <p:cxnSp>
          <p:nvCxnSpPr>
            <p:cNvPr id="425" name="直接连接符 66"/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连接符 67"/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68"/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69"/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70"/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71"/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72"/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73"/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26"/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6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435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436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en-US" altLang="zh-CN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0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6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91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92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8行_浅色（Light）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96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11"/>
          <p:cNvGrpSpPr/>
          <p:nvPr userDrawn="1"/>
        </p:nvGrpSpPr>
        <p:grpSpPr>
          <a:xfrm>
            <a:off x="2880000" y="1508753"/>
            <a:ext cx="8640000" cy="4287739"/>
            <a:chOff x="2160000" y="1203598"/>
            <a:chExt cx="6480000" cy="3215804"/>
          </a:xfrm>
        </p:grpSpPr>
        <p:cxnSp>
          <p:nvCxnSpPr>
            <p:cNvPr id="98" name="直接连接符 10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1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22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24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25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26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27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4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9" y="960006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07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.目录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111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9" y="960006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</p:txBody>
      </p:sp>
      <p:sp>
        <p:nvSpPr>
          <p:cNvPr id="113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1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_目录_2栏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组合 55"/>
          <p:cNvGrpSpPr/>
          <p:nvPr userDrawn="1"/>
        </p:nvGrpSpPr>
        <p:grpSpPr>
          <a:xfrm>
            <a:off x="2880000" y="1316765"/>
            <a:ext cx="4224000" cy="4900275"/>
            <a:chOff x="2160000" y="1203598"/>
            <a:chExt cx="6480000" cy="3675206"/>
          </a:xfrm>
        </p:grpSpPr>
        <p:cxnSp>
          <p:nvCxnSpPr>
            <p:cNvPr id="117" name="直接连接符 56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5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58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59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60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61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62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63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25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"/>
          <p:cNvGrpSpPr/>
          <p:nvPr userDrawn="1"/>
        </p:nvGrpSpPr>
        <p:grpSpPr>
          <a:xfrm>
            <a:off x="7536393" y="1316765"/>
            <a:ext cx="4224000" cy="4900275"/>
            <a:chOff x="5652295" y="987574"/>
            <a:chExt cx="3168000" cy="3675206"/>
          </a:xfrm>
        </p:grpSpPr>
        <p:cxnSp>
          <p:nvCxnSpPr>
            <p:cNvPr id="127" name="直接连接符 26"/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66"/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67"/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68"/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69"/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70"/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71"/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72"/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73"/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137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6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139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4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.目录_2栏_无衬线">
    <p:bg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143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6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14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4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49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15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2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154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56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158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59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6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cxnSp>
        <p:nvCxnSpPr>
          <p:cNvPr id="163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65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168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7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171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7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173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5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77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3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78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6191633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179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8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6(Dark)">
    <p:bg>
      <p:bgPr>
        <a:gradFill flip="none" rotWithShape="1">
          <a:gsLst>
            <a:gs pos="0">
              <a:srgbClr val="000000"/>
            </a:gs>
            <a:gs pos="100000">
              <a:schemeClr val="bg1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195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97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3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8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6191633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19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0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0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7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05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06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07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208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1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8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213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15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16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17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18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19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2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9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2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25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4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226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2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10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231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33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34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4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36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3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11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41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42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243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12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248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5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51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5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53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5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1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cxnSp>
        <p:nvCxnSpPr>
          <p:cNvPr id="258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260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2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" name="内容占位符 2"/>
          <p:cNvSpPr>
            <a:spLocks noGrp="1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8" name="内容占位符 3"/>
          <p:cNvSpPr>
            <a:spLocks noGrp="1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3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2_空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263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cxnSp>
        <p:nvCxnSpPr>
          <p:cNvPr id="265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26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268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3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27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cxnSp>
        <p:nvCxnSpPr>
          <p:cNvPr id="272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7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4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287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28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290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9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92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5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9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297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3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298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6191633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299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6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303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0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06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3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07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6191633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08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309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7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1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1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15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16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317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8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321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2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24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25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26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2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328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9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3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33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34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4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335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0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339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4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4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43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4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44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345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1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4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50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51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cxnSp>
        <p:nvCxnSpPr>
          <p:cNvPr id="352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内容占位符 3"/>
          <p:cNvSpPr>
            <a:spLocks noGrp="1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37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3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2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356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5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359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60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</a:p>
        </p:txBody>
      </p:sp>
      <p:sp>
        <p:nvSpPr>
          <p:cNvPr id="36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362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.上下排版_空_00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文本框 2"/>
          <p:cNvSpPr txBox="1"/>
          <p:nvPr userDrawn="1"/>
        </p:nvSpPr>
        <p:spPr>
          <a:xfrm>
            <a:off x="239350" y="5349217"/>
            <a:ext cx="11713301" cy="1033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65" b="0" dirty="0"/>
              <a:t>此页为该 </a:t>
            </a:r>
            <a:r>
              <a:rPr lang="en-US" altLang="zh-CN" sz="2665" b="0" dirty="0"/>
              <a:t>PowerPoint </a:t>
            </a:r>
            <a:r>
              <a:rPr lang="zh-CN" altLang="en-US" sz="2665" b="0" dirty="0"/>
              <a:t>模板原始母板分界标识</a:t>
            </a:r>
            <a:endParaRPr lang="en-US" altLang="zh-CN" sz="2665" b="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如果您在母版视图此页后发现其他母版，均为非本规范内版式。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面_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图形 4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Straight Connector 6"/>
          <p:cNvCxnSpPr/>
          <p:nvPr userDrawn="1"/>
        </p:nvCxnSpPr>
        <p:spPr>
          <a:xfrm>
            <a:off x="479428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6" name="LogoBlue"/>
          <p:cNvPicPr>
            <a:picLocks noGrp="1"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80" y="9629775"/>
            <a:ext cx="479425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LogoWhite" descr="图片包含 游戏机, 画, 盘子&#10;&#10;描述已自动生成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644067" y="384180"/>
            <a:ext cx="2212975" cy="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449" name="标题 8"/>
          <p:cNvSpPr>
            <a:spLocks noGrp="1"/>
          </p:cNvSpPr>
          <p:nvPr>
            <p:ph type="title"/>
          </p:nvPr>
        </p:nvSpPr>
        <p:spPr>
          <a:xfrm>
            <a:off x="335360" y="3408000"/>
            <a:ext cx="11520000" cy="960000"/>
          </a:xfrm>
        </p:spPr>
        <p:txBody>
          <a:bodyPr lIns="90000" tIns="0" rIns="0" bIns="0">
            <a:normAutofit/>
          </a:bodyPr>
          <a:lstStyle>
            <a:lvl1pPr>
              <a:defRPr sz="48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45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51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52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53" name="页脚占位符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面_单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图形 4"/>
          <p:cNvPicPr>
            <a:picLocks noGrp="1"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Straight Connector 6"/>
          <p:cNvCxnSpPr/>
          <p:nvPr userDrawn="1"/>
        </p:nvCxnSpPr>
        <p:spPr>
          <a:xfrm>
            <a:off x="479428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7" name="LogoBlue"/>
          <p:cNvPicPr>
            <a:picLocks noGrp="1"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4180" y="9629775"/>
            <a:ext cx="479425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LogoWhite" descr="图片包含 游戏机, 画, 盘子&#10;&#10;描述已自动生成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644067" y="384180"/>
            <a:ext cx="2212975" cy="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460" name="标题 8"/>
          <p:cNvSpPr>
            <a:spLocks noGrp="1"/>
          </p:cNvSpPr>
          <p:nvPr>
            <p:ph type="title"/>
          </p:nvPr>
        </p:nvSpPr>
        <p:spPr>
          <a:xfrm>
            <a:off x="335360" y="3984000"/>
            <a:ext cx="11520000" cy="960000"/>
          </a:xfrm>
        </p:spPr>
        <p:txBody>
          <a:bodyPr lIns="90000" tIns="0" rIns="0" bIns="0" rtlCol="0">
            <a:normAutofit/>
          </a:bodyPr>
          <a:lstStyle>
            <a:lvl1pPr>
              <a:defRPr lang="zh-CN" altLang="en-US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61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7274989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rgbClr val="E6E6E6"/>
                </a:solidFill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62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6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464" name="页脚占位符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465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篇章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组合 7"/>
          <p:cNvGrpSpPr/>
          <p:nvPr userDrawn="1"/>
        </p:nvGrpSpPr>
        <p:grpSpPr>
          <a:xfrm>
            <a:off x="0" y="20637"/>
            <a:ext cx="12192000" cy="6858000"/>
            <a:chOff x="0" y="15742"/>
            <a:chExt cx="9144000" cy="5143503"/>
          </a:xfrm>
        </p:grpSpPr>
        <p:pic>
          <p:nvPicPr>
            <p:cNvPr id="548" name="图片 78" descr="图片包含 游戏机&#10;&#10;描述已自动生成" hidden="1"/>
            <p:cNvPicPr>
              <a:picLocks noChangeAspect="1" noChangeArrowheads="1"/>
            </p:cNvPicPr>
            <p:nvPr userDrawn="1"/>
          </p:nvPicPr>
          <p:blipFill>
            <a:blip r:embed="rId2"/>
            <a:srcRect b="-18681"/>
            <a:stretch>
              <a:fillRect/>
            </a:stretch>
          </p:blipFill>
          <p:spPr bwMode="auto">
            <a:xfrm>
              <a:off x="0" y="15742"/>
              <a:ext cx="9144000" cy="5127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图片 80" descr="图片包含 游戏机&#10;&#10;描述已自动生成"/>
            <p:cNvPicPr>
              <a:picLocks noChangeAspect="1" noChangeArrowheads="1"/>
            </p:cNvPicPr>
            <p:nvPr userDrawn="1"/>
          </p:nvPicPr>
          <p:blipFill>
            <a:blip r:embed="rId3"/>
            <a:srcRect b="-20543"/>
            <a:stretch>
              <a:fillRect/>
            </a:stretch>
          </p:blipFill>
          <p:spPr bwMode="auto">
            <a:xfrm>
              <a:off x="0" y="15745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0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2400" noProof="1"/>
          </a:p>
        </p:txBody>
      </p:sp>
      <p:pic>
        <p:nvPicPr>
          <p:cNvPr id="551" name="图片 14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053" y="3624265"/>
            <a:ext cx="8158163" cy="297338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25767" y="1488000"/>
            <a:ext cx="10945284" cy="480000"/>
          </a:xfrm>
          <a:prstGeom prst="rect">
            <a:avLst/>
          </a:prstGeom>
        </p:spPr>
        <p:txBody>
          <a:bodyPr lIns="54000" rIns="0"/>
          <a:lstStyle>
            <a:lvl1pPr marL="0" indent="0">
              <a:buNone/>
              <a:defRPr lang="zh-CN" altLang="en-US" b="0" i="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553" name="Title 2"/>
          <p:cNvSpPr>
            <a:spLocks noGrp="1"/>
          </p:cNvSpPr>
          <p:nvPr>
            <p:ph type="ctrTitle"/>
          </p:nvPr>
        </p:nvSpPr>
        <p:spPr bwMode="auto">
          <a:xfrm>
            <a:off x="527051" y="548680"/>
            <a:ext cx="10944000" cy="864000"/>
          </a:xfrm>
        </p:spPr>
        <p:txBody>
          <a:bodyPr lIns="0" tIns="0" rIns="0" bIns="0" anchor="t">
            <a:noAutofit/>
          </a:bodyPr>
          <a:lstStyle>
            <a:lvl1pPr marL="48260">
              <a:lnSpc>
                <a:spcPct val="100000"/>
              </a:lnSpc>
              <a:defRPr kumimoji="1" lang="en-US" altLang="en-US" sz="5335" b="0" i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8" name="Straight Connector 6"/>
          <p:cNvCxnSpPr/>
          <p:nvPr userDrawn="1"/>
        </p:nvCxnSpPr>
        <p:spPr>
          <a:xfrm>
            <a:off x="479428" y="5349875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文本框 3"/>
          <p:cNvSpPr txBox="1"/>
          <p:nvPr userDrawn="1"/>
        </p:nvSpPr>
        <p:spPr>
          <a:xfrm>
            <a:off x="334967" y="5684842"/>
            <a:ext cx="11520487" cy="384175"/>
          </a:xfrm>
          <a:prstGeom prst="rect">
            <a:avLst/>
          </a:prstGeom>
        </p:spPr>
        <p:txBody>
          <a:bodyPr lIns="144000" tIns="0" rIns="0" bIns="0">
            <a:normAutofit/>
          </a:bodyPr>
          <a:lstStyle>
            <a:lvl1pPr defTabSz="68389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179705" defTabSz="68389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358775" defTabSz="68389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560705" defTabSz="68389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719455" defTabSz="68389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1176655" defTabSz="683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1633855" defTabSz="683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2091055" defTabSz="683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2548255" defTabSz="683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ts val="750"/>
              </a:spcBef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noProof="1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亚信科技依托产品、服务、运营、集成能力助力企业数字化，持续创造新价值。</a:t>
            </a:r>
          </a:p>
        </p:txBody>
      </p:sp>
      <p:pic>
        <p:nvPicPr>
          <p:cNvPr id="640" name="LogoBlue"/>
          <p:cNvPicPr>
            <a:picLocks noGrp="1"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84180" y="9629775"/>
            <a:ext cx="479425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LogoWhite" descr="图片包含 游戏机, 画, 盘子&#10;&#10;描述已自动生成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644067" y="384180"/>
            <a:ext cx="2212975" cy="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标题 8"/>
          <p:cNvSpPr>
            <a:spLocks noGrp="1"/>
          </p:cNvSpPr>
          <p:nvPr>
            <p:ph type="title"/>
          </p:nvPr>
        </p:nvSpPr>
        <p:spPr>
          <a:xfrm>
            <a:off x="335360" y="4272000"/>
            <a:ext cx="11520000" cy="960000"/>
          </a:xfrm>
        </p:spPr>
        <p:txBody>
          <a:bodyPr tIns="0" rIns="0" bIns="0">
            <a:normAutofit fontScale="92500"/>
          </a:bodyPr>
          <a:lstStyle>
            <a:lvl1pPr>
              <a:defRPr lang="en-US" altLang="zh-CN" sz="64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altLang="zh-CN" noProof="1"/>
          </a:p>
        </p:txBody>
      </p:sp>
      <p:sp>
        <p:nvSpPr>
          <p:cNvPr id="643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44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58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59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4410970-2010-5844-949F-931FD21BC3DD}" type="slidenum">
              <a:rPr lang="en-US" altLang="zh-CN" smtClean="0"/>
              <a:t>‹#›</a:t>
            </a:fld>
            <a:endParaRPr lang="en-US" altLang="zh-CN"/>
          </a:p>
        </p:txBody>
      </p:sp>
      <p:sp>
        <p:nvSpPr>
          <p:cNvPr id="660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8行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1931369" y="693512"/>
            <a:ext cx="9578695" cy="5513435"/>
          </a:xfrm>
        </p:spPr>
        <p:txBody>
          <a:bodyPr numCol="2" spcCol="504000"/>
          <a:lstStyle>
            <a:lvl1pPr marL="0" indent="-179705"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</a:p>
          <a:p>
            <a:pPr lvl="1"/>
            <a:r>
              <a:rPr lang="zh-CN" altLang="en-US" dirty="0"/>
              <a:t>二级子目录</a:t>
            </a:r>
          </a:p>
          <a:p>
            <a:pPr lvl="2"/>
            <a:r>
              <a:rPr lang="zh-CN" altLang="en-US" dirty="0"/>
              <a:t>三级子目录</a:t>
            </a:r>
          </a:p>
          <a:p>
            <a:pPr lvl="2"/>
            <a:endParaRPr lang="zh-CN" altLang="en-US" dirty="0"/>
          </a:p>
        </p:txBody>
      </p:sp>
      <p:sp>
        <p:nvSpPr>
          <p:cNvPr id="663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3200" b="0" spc="6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664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5" name="组合 61"/>
          <p:cNvGrpSpPr/>
          <p:nvPr userDrawn="1"/>
        </p:nvGrpSpPr>
        <p:grpSpPr>
          <a:xfrm>
            <a:off x="2161414" y="1132117"/>
            <a:ext cx="4500642" cy="4598363"/>
            <a:chOff x="2160000" y="1203598"/>
            <a:chExt cx="6480000" cy="3675206"/>
          </a:xfrm>
        </p:grpSpPr>
        <p:cxnSp>
          <p:nvCxnSpPr>
            <p:cNvPr id="666" name="直接连接符 62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接连接符 63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4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接连接符 65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接连接符 66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接连接符 67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8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接连接符 69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接连接符 70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5" name="组合 71"/>
          <p:cNvGrpSpPr/>
          <p:nvPr userDrawn="1"/>
        </p:nvGrpSpPr>
        <p:grpSpPr>
          <a:xfrm>
            <a:off x="7009422" y="1129818"/>
            <a:ext cx="4500642" cy="4598363"/>
            <a:chOff x="2160000" y="1203598"/>
            <a:chExt cx="6480000" cy="3675206"/>
          </a:xfrm>
        </p:grpSpPr>
        <p:cxnSp>
          <p:nvCxnSpPr>
            <p:cNvPr id="676" name="直接连接符 72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接连接符 73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接连接符 74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接连接符 75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接连接符 76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接连接符 77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接连接符 78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接连接符 79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接连接符 80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8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BFE0E9FC-09BD-EC44-BB56-69E4DEFF4DEE}" type="slidenum">
              <a:rPr lang="en-US" altLang="zh-CN" smtClean="0"/>
              <a:t>‹#›</a:t>
            </a:fld>
            <a:endParaRPr lang="en-US" altLang="zh-CN" dirty="0"/>
          </a:p>
        </p:txBody>
      </p:sp>
      <p:sp>
        <p:nvSpPr>
          <p:cNvPr id="687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_8行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690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2" y="960003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69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9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E0E9FC-09BD-EC44-BB56-69E4DEFF4DEE}" type="slidenum">
              <a:rPr lang="en-US" altLang="zh-CN"/>
              <a:t>‹#›</a:t>
            </a:fld>
            <a:endParaRPr lang="en-US" altLang="zh-CN" dirty="0"/>
          </a:p>
        </p:txBody>
      </p:sp>
      <p:sp>
        <p:nvSpPr>
          <p:cNvPr id="694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_目录_2栏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697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接连接符 9"/>
          <p:cNvCxnSpPr/>
          <p:nvPr userDrawn="1"/>
        </p:nvCxnSpPr>
        <p:spPr>
          <a:xfrm>
            <a:off x="2784477" y="27574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直接连接符 10"/>
          <p:cNvCxnSpPr/>
          <p:nvPr userDrawn="1"/>
        </p:nvCxnSpPr>
        <p:spPr>
          <a:xfrm>
            <a:off x="2784477" y="3213100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直接连接符 11"/>
          <p:cNvCxnSpPr/>
          <p:nvPr userDrawn="1"/>
        </p:nvCxnSpPr>
        <p:spPr>
          <a:xfrm>
            <a:off x="2784477" y="366871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接连接符 12"/>
          <p:cNvCxnSpPr/>
          <p:nvPr userDrawn="1"/>
        </p:nvCxnSpPr>
        <p:spPr>
          <a:xfrm>
            <a:off x="2784477" y="412432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直接连接符 13"/>
          <p:cNvCxnSpPr/>
          <p:nvPr userDrawn="1"/>
        </p:nvCxnSpPr>
        <p:spPr>
          <a:xfrm>
            <a:off x="2784477" y="45799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直接连接符 14"/>
          <p:cNvCxnSpPr/>
          <p:nvPr userDrawn="1"/>
        </p:nvCxnSpPr>
        <p:spPr>
          <a:xfrm>
            <a:off x="2784477" y="50371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接连接符 15"/>
          <p:cNvCxnSpPr/>
          <p:nvPr userDrawn="1"/>
        </p:nvCxnSpPr>
        <p:spPr>
          <a:xfrm>
            <a:off x="2784477" y="5492751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直接连接符 16"/>
          <p:cNvCxnSpPr/>
          <p:nvPr userDrawn="1"/>
        </p:nvCxnSpPr>
        <p:spPr>
          <a:xfrm>
            <a:off x="2784477" y="59483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直接连接符 56"/>
          <p:cNvCxnSpPr/>
          <p:nvPr userDrawn="1"/>
        </p:nvCxnSpPr>
        <p:spPr>
          <a:xfrm>
            <a:off x="2784477" y="93344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接连接符 57"/>
          <p:cNvCxnSpPr/>
          <p:nvPr userDrawn="1"/>
        </p:nvCxnSpPr>
        <p:spPr>
          <a:xfrm>
            <a:off x="2784477" y="13890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直接连接符 58"/>
          <p:cNvCxnSpPr/>
          <p:nvPr userDrawn="1"/>
        </p:nvCxnSpPr>
        <p:spPr>
          <a:xfrm>
            <a:off x="2784477" y="184467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直接连接符 59"/>
          <p:cNvCxnSpPr/>
          <p:nvPr userDrawn="1"/>
        </p:nvCxnSpPr>
        <p:spPr>
          <a:xfrm>
            <a:off x="2784477" y="23002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接连接符 56"/>
          <p:cNvCxnSpPr/>
          <p:nvPr userDrawn="1"/>
        </p:nvCxnSpPr>
        <p:spPr>
          <a:xfrm>
            <a:off x="7392992" y="27574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直接连接符 57"/>
          <p:cNvCxnSpPr/>
          <p:nvPr userDrawn="1"/>
        </p:nvCxnSpPr>
        <p:spPr>
          <a:xfrm>
            <a:off x="7392992" y="3213100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直接连接符 58"/>
          <p:cNvCxnSpPr/>
          <p:nvPr userDrawn="1"/>
        </p:nvCxnSpPr>
        <p:spPr>
          <a:xfrm>
            <a:off x="7392992" y="366871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接连接符 59"/>
          <p:cNvCxnSpPr/>
          <p:nvPr userDrawn="1"/>
        </p:nvCxnSpPr>
        <p:spPr>
          <a:xfrm>
            <a:off x="7392992" y="412432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直接连接符 60"/>
          <p:cNvCxnSpPr/>
          <p:nvPr userDrawn="1"/>
        </p:nvCxnSpPr>
        <p:spPr>
          <a:xfrm>
            <a:off x="7392992" y="45799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直接连接符 61"/>
          <p:cNvCxnSpPr/>
          <p:nvPr userDrawn="1"/>
        </p:nvCxnSpPr>
        <p:spPr>
          <a:xfrm>
            <a:off x="7392992" y="50371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接连接符 62"/>
          <p:cNvCxnSpPr/>
          <p:nvPr userDrawn="1"/>
        </p:nvCxnSpPr>
        <p:spPr>
          <a:xfrm>
            <a:off x="7392992" y="5492751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" name="直接连接符 63"/>
          <p:cNvCxnSpPr/>
          <p:nvPr userDrawn="1"/>
        </p:nvCxnSpPr>
        <p:spPr>
          <a:xfrm>
            <a:off x="7392992" y="59483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" name="直接连接符 56"/>
          <p:cNvCxnSpPr/>
          <p:nvPr userDrawn="1"/>
        </p:nvCxnSpPr>
        <p:spPr>
          <a:xfrm>
            <a:off x="7392992" y="93344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接连接符 57"/>
          <p:cNvCxnSpPr/>
          <p:nvPr userDrawn="1"/>
        </p:nvCxnSpPr>
        <p:spPr>
          <a:xfrm>
            <a:off x="7392992" y="13890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直接连接符 58"/>
          <p:cNvCxnSpPr/>
          <p:nvPr userDrawn="1"/>
        </p:nvCxnSpPr>
        <p:spPr>
          <a:xfrm>
            <a:off x="7392992" y="184467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直接连接符 59"/>
          <p:cNvCxnSpPr/>
          <p:nvPr userDrawn="1"/>
        </p:nvCxnSpPr>
        <p:spPr>
          <a:xfrm>
            <a:off x="7392992" y="23002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2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661619" y="548143"/>
            <a:ext cx="9387044" cy="5472000"/>
          </a:xfrm>
        </p:spPr>
        <p:txBody>
          <a:bodyPr numCol="2" spcCol="252000"/>
          <a:lstStyle>
            <a:lvl1pPr marL="0" indent="-240030">
              <a:lnSpc>
                <a:spcPts val="2265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lnSpc>
                <a:spcPts val="2265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ts val="2265"/>
              </a:lnSpc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23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24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E0E9FC-09BD-EC44-BB56-69E4DEFF4DEE}" type="slidenum">
              <a:rPr lang="en-US" altLang="zh-CN"/>
              <a:t>‹#›</a:t>
            </a:fld>
            <a:endParaRPr lang="en-US" altLang="zh-CN" dirty="0"/>
          </a:p>
        </p:txBody>
      </p:sp>
      <p:sp>
        <p:nvSpPr>
          <p:cNvPr id="725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4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_2栏_无衬线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728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0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30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31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1AB047-3D2C-9148-87E7-D001B35BD60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8行_浅色（Light）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solidFill>
                  <a:schemeClr val="tx2"/>
                </a:solidFill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solidFill>
                <a:schemeClr val="tx2"/>
              </a:solidFill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734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5" name="组合 11"/>
          <p:cNvGrpSpPr/>
          <p:nvPr userDrawn="1"/>
        </p:nvGrpSpPr>
        <p:grpSpPr>
          <a:xfrm>
            <a:off x="2879725" y="1508129"/>
            <a:ext cx="8640763" cy="4287839"/>
            <a:chOff x="2160000" y="1203598"/>
            <a:chExt cx="6480000" cy="3215804"/>
          </a:xfrm>
        </p:grpSpPr>
        <p:cxnSp>
          <p:nvCxnSpPr>
            <p:cNvPr id="736" name="直接连接符 10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接连接符 11"/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接连接符 12"/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接连接符 13"/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接连接符 14"/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接连接符 15"/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接连接符 16"/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接连接符 17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2" y="960003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745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746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8EA80C-5606-1940-85BC-5220D2FBB1E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.目录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468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2" y="960003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</p:txBody>
      </p:sp>
      <p:sp>
        <p:nvSpPr>
          <p:cNvPr id="470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471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76E3F8-DE6A-1245-BCF7-31FA2643333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_目录_2栏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组合 55"/>
          <p:cNvGrpSpPr/>
          <p:nvPr userDrawn="1"/>
        </p:nvGrpSpPr>
        <p:grpSpPr>
          <a:xfrm>
            <a:off x="2879724" y="1316039"/>
            <a:ext cx="4224339" cy="4900612"/>
            <a:chOff x="2160000" y="1203598"/>
            <a:chExt cx="6480000" cy="3675206"/>
          </a:xfrm>
        </p:grpSpPr>
        <p:cxnSp>
          <p:nvCxnSpPr>
            <p:cNvPr id="474" name="直接连接符 8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9"/>
            <p:cNvCxnSpPr/>
            <p:nvPr userDrawn="1"/>
          </p:nvCxnSpPr>
          <p:spPr>
            <a:xfrm>
              <a:off x="2160000" y="166314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10"/>
            <p:cNvCxnSpPr/>
            <p:nvPr userDrawn="1"/>
          </p:nvCxnSpPr>
          <p:spPr>
            <a:xfrm>
              <a:off x="2160000" y="212269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11"/>
            <p:cNvCxnSpPr/>
            <p:nvPr userDrawn="1"/>
          </p:nvCxnSpPr>
          <p:spPr>
            <a:xfrm>
              <a:off x="2160000" y="258224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12"/>
            <p:cNvCxnSpPr/>
            <p:nvPr userDrawn="1"/>
          </p:nvCxnSpPr>
          <p:spPr>
            <a:xfrm>
              <a:off x="2160000" y="3040606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13"/>
            <p:cNvCxnSpPr/>
            <p:nvPr userDrawn="1"/>
          </p:nvCxnSpPr>
          <p:spPr>
            <a:xfrm>
              <a:off x="2160000" y="350015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14"/>
            <p:cNvCxnSpPr/>
            <p:nvPr userDrawn="1"/>
          </p:nvCxnSpPr>
          <p:spPr>
            <a:xfrm>
              <a:off x="2160000" y="395970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15"/>
            <p:cNvCxnSpPr/>
            <p:nvPr userDrawn="1"/>
          </p:nvCxnSpPr>
          <p:spPr>
            <a:xfrm>
              <a:off x="2160000" y="441925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16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3" name="组合 1"/>
          <p:cNvGrpSpPr/>
          <p:nvPr userDrawn="1"/>
        </p:nvGrpSpPr>
        <p:grpSpPr>
          <a:xfrm>
            <a:off x="7535866" y="1316039"/>
            <a:ext cx="4224337" cy="4900612"/>
            <a:chOff x="5652295" y="987574"/>
            <a:chExt cx="3168000" cy="3675206"/>
          </a:xfrm>
        </p:grpSpPr>
        <p:cxnSp>
          <p:nvCxnSpPr>
            <p:cNvPr id="484" name="直接连接符 18"/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19"/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20"/>
            <p:cNvCxnSpPr/>
            <p:nvPr userDrawn="1"/>
          </p:nvCxnSpPr>
          <p:spPr>
            <a:xfrm>
              <a:off x="5652295" y="144712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21"/>
            <p:cNvCxnSpPr/>
            <p:nvPr userDrawn="1"/>
          </p:nvCxnSpPr>
          <p:spPr>
            <a:xfrm>
              <a:off x="5652295" y="190667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22"/>
            <p:cNvCxnSpPr/>
            <p:nvPr userDrawn="1"/>
          </p:nvCxnSpPr>
          <p:spPr>
            <a:xfrm>
              <a:off x="5652295" y="236622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23"/>
            <p:cNvCxnSpPr/>
            <p:nvPr userDrawn="1"/>
          </p:nvCxnSpPr>
          <p:spPr>
            <a:xfrm>
              <a:off x="5652295" y="2824582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24"/>
            <p:cNvCxnSpPr/>
            <p:nvPr userDrawn="1"/>
          </p:nvCxnSpPr>
          <p:spPr>
            <a:xfrm>
              <a:off x="5652295" y="328413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25"/>
            <p:cNvCxnSpPr/>
            <p:nvPr userDrawn="1"/>
          </p:nvCxnSpPr>
          <p:spPr>
            <a:xfrm>
              <a:off x="5652295" y="374368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26"/>
            <p:cNvCxnSpPr/>
            <p:nvPr userDrawn="1"/>
          </p:nvCxnSpPr>
          <p:spPr>
            <a:xfrm>
              <a:off x="5652295" y="420323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3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494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0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96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497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F060D0-E176-0348-96D6-901224CAC00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.目录_2栏_无衬线">
    <p:bg bwMode="auto">
      <p:bgPr>
        <a:solidFill>
          <a:srgbClr val="F8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500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0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02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03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319B27-C7C9-784C-9EF8-09FEFD7EEFA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1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2600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441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442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BFE0E9FC-09BD-EC44-BB56-69E4DEFF4DEE}" type="slidenum">
              <a:rPr lang="en-US" altLang="zh-CN" smtClean="0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2_空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06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50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2600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510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11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E0E9FC-09BD-EC44-BB56-69E4DEFF4DEE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3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2600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515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8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16" name="页脚占位符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17" name="灯片编号占位符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F80B95-1E99-6947-86FF-515C684B2F32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4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20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8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2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524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2600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52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2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E0E9FC-09BD-EC44-BB56-69E4DEFF4DEE}" type="slidenum">
              <a:rPr lang="en-US" altLang="zh-CN"/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1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8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530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31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DC934AE-C709-CE4F-9736-0842E521EE7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4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2_空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34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53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538" name="页脚占位符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39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0F1C4FD-BAA5-ED4C-BE84-D7DB622E3845}" type="slidenum">
              <a:rPr altLang="zh-CN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3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543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8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44" name="页脚占位符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45" name="灯片编号占位符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F6CC10B-B673-FF47-B264-8ECB667B67FB}" type="slidenum">
              <a:rPr altLang="zh-CN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4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56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8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5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560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561" name="页脚占位符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62" name="灯片编号占位符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2A881CB-3D67-254E-8533-B141EAA3DD47}" type="slidenum">
              <a:rPr altLang="zh-CN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5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5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5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66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6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568" name="页脚占位符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69" name="灯片编号占位符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EAF92A-87B2-E841-A82D-7C6CE4E36676}" type="slidenum">
              <a:rPr altLang="zh-CN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6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72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4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5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75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7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57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578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79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99057AB-6D25-964A-BD02-3D8C97F3A26F}" type="slidenum">
              <a:rPr altLang="zh-CN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7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83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84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85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586" name="页脚占位符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87" name="灯片编号占位符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750230B-9782-5C48-981A-61E4BAAB8A90}" type="slidenum">
              <a:rPr altLang="zh-CN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8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590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93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94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95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59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597" name="页脚占位符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598" name="灯片编号占位符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88B0DF5-48FC-E241-A0CA-2ABCE11845E3}" type="slidenum">
              <a:rPr altLang="zh-CN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9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0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02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03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04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05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4F77213-11F4-3349-B25B-223C545622B4}" type="slidenum">
              <a:rPr altLang="zh-CN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0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08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11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13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14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15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E8884B0-3961-F444-98CC-1B77FCF2B2E0}" type="slidenum">
              <a:rPr altLang="zh-CN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1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7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19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20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21" name="页脚占位符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22" name="灯片编号占位符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677C9C-D59B-7343-92D8-8A707946F7EB}" type="slidenum">
              <a:rPr altLang="zh-CN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52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2025/8/11</a:t>
            </a:fld>
            <a:endParaRPr lang="zh-CN" altLang="en-US" dirty="0"/>
          </a:p>
        </p:txBody>
      </p:sp>
      <p:sp>
        <p:nvSpPr>
          <p:cNvPr id="5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6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2(Light)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</a:p>
        </p:txBody>
      </p:sp>
      <p:cxnSp>
        <p:nvCxnSpPr>
          <p:cNvPr id="625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7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28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2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</a:p>
        </p:txBody>
      </p:sp>
      <p:sp>
        <p:nvSpPr>
          <p:cNvPr id="630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631" name="页脚占位符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632" name="灯片编号占位符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2BFA00B-0083-3D4E-9B40-7E4A63BE8484}" type="slidenum">
              <a:rPr altLang="zh-CN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日期占位符 1"/>
          <p:cNvSpPr>
            <a:spLocks noGrp="1"/>
          </p:cNvSpPr>
          <p:nvPr>
            <p:ph type="dt" sz="half" idx="10"/>
          </p:nvPr>
        </p:nvSpPr>
        <p:spPr>
          <a:xfrm>
            <a:off x="2920860" y="8970605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6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标题 1"/>
          <p:cNvSpPr>
            <a:spLocks noGrp="1"/>
          </p:cNvSpPr>
          <p:nvPr>
            <p:ph type="title"/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47" name="日期占位符 2"/>
          <p:cNvSpPr>
            <a:spLocks noGrp="1"/>
          </p:cNvSpPr>
          <p:nvPr>
            <p:ph type="dt" sz="half" idx="10"/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64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4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65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653" name="日期占位符 6"/>
          <p:cNvSpPr>
            <a:spLocks noGrp="1"/>
          </p:cNvSpPr>
          <p:nvPr>
            <p:ph type="dt" sz="half" idx="10"/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65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5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59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335360" y="365126"/>
            <a:ext cx="11521280" cy="1143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defTabSz="913765" rtl="0" eaLnBrk="1" latinLnBrk="0" hangingPunct="1">
              <a:lnSpc>
                <a:spcPct val="75000"/>
              </a:lnSpc>
              <a:spcBef>
                <a:spcPct val="0"/>
              </a:spcBef>
              <a:buNone/>
            </a:pPr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6002" y="6432000"/>
            <a:ext cx="772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5" b="0" i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344544" y="1826684"/>
            <a:ext cx="11512096" cy="4349749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>
              <a:lnSpc>
                <a:spcPts val="3465"/>
              </a:lnSpc>
              <a:spcAft>
                <a:spcPts val="1335"/>
              </a:spcAft>
            </a:pPr>
            <a:r>
              <a:rPr lang="zh-CN" altLang="en-US" dirty="0"/>
              <a:t>第五级</a:t>
            </a:r>
            <a:endParaRPr lang="en-US" altLang="zh-CN" dirty="0"/>
          </a:p>
          <a:p>
            <a:pPr lvl="5">
              <a:lnSpc>
                <a:spcPts val="3465"/>
              </a:lnSpc>
              <a:spcAft>
                <a:spcPts val="1335"/>
              </a:spcAft>
            </a:pPr>
            <a:r>
              <a:rPr lang="zh-CN" altLang="en-US" dirty="0"/>
              <a:t>第六级</a:t>
            </a:r>
            <a:endParaRPr lang="en-US" altLang="zh-CN" dirty="0"/>
          </a:p>
          <a:p>
            <a:pPr lvl="6">
              <a:lnSpc>
                <a:spcPts val="3465"/>
              </a:lnSpc>
              <a:spcAft>
                <a:spcPts val="1335"/>
              </a:spcAft>
            </a:pPr>
            <a:r>
              <a:rPr lang="zh-CN" altLang="en-US" dirty="0"/>
              <a:t>第七级</a:t>
            </a:r>
          </a:p>
        </p:txBody>
      </p:sp>
      <p:sp>
        <p:nvSpPr>
          <p:cNvPr id="1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hf hdr="0" dt="0"/>
  <p:txStyles>
    <p:titleStyle>
      <a:lvl1pPr marL="0" indent="0" algn="l" defTabSz="609600" rtl="0" eaLnBrk="1" latinLnBrk="0" hangingPunct="1">
        <a:lnSpc>
          <a:spcPct val="80000"/>
        </a:lnSpc>
        <a:spcBef>
          <a:spcPts val="1200"/>
        </a:spcBef>
        <a:buFontTx/>
        <a:buNone/>
        <a:defRPr kumimoji="1" lang="zh-CN" altLang="en-US" sz="4800" b="0" i="0" kern="1200" spc="0" dirty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ts val="3465"/>
        </a:lnSpc>
        <a:spcBef>
          <a:spcPts val="0"/>
        </a:spcBef>
        <a:spcAft>
          <a:spcPts val="1335"/>
        </a:spcAft>
        <a:buClrTx/>
        <a:buSzPct val="60000"/>
        <a:buFont typeface="Wingdings" panose="05000000000000000000" pitchFamily="2" charset="2"/>
        <a:buNone/>
        <a:defRPr lang="zh-CN" altLang="en-US" sz="2135" kern="1200" dirty="0" smtClean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480060" indent="-228600" algn="l" defTabSz="913765" rtl="0" eaLnBrk="1" latinLnBrk="0" hangingPunct="1">
        <a:lnSpc>
          <a:spcPts val="3465"/>
        </a:lnSpc>
        <a:spcBef>
          <a:spcPts val="0"/>
        </a:spcBef>
        <a:spcAft>
          <a:spcPts val="1335"/>
        </a:spcAft>
        <a:buClrTx/>
        <a:buSzPct val="100000"/>
        <a:buFont typeface="Arial" panose="020B0604020202020204" pitchFamily="34" charset="0"/>
        <a:buChar char="•"/>
        <a:defRPr lang="zh-CN" altLang="en-US" sz="1865" kern="1200" dirty="0" smtClean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720090" indent="-228600" algn="l" defTabSz="913765" rtl="0" eaLnBrk="1" latinLnBrk="0" hangingPunct="1">
        <a:lnSpc>
          <a:spcPts val="3465"/>
        </a:lnSpc>
        <a:spcBef>
          <a:spcPts val="0"/>
        </a:spcBef>
        <a:spcAft>
          <a:spcPts val="1335"/>
        </a:spcAft>
        <a:buClrTx/>
        <a:buSzPct val="100000"/>
        <a:buFont typeface="Arial" panose="020B0604020202020204" pitchFamily="34" charset="0"/>
        <a:buChar char="•"/>
        <a:defRPr lang="zh-CN" altLang="en-US" sz="1600" kern="1200" dirty="0" smtClean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960120" indent="-191770" algn="l" defTabSz="913765" rtl="0" eaLnBrk="1" latinLnBrk="0" hangingPunct="1">
        <a:lnSpc>
          <a:spcPts val="3465"/>
        </a:lnSpc>
        <a:spcBef>
          <a:spcPts val="0"/>
        </a:spcBef>
        <a:spcAft>
          <a:spcPts val="1335"/>
        </a:spcAft>
        <a:buClrTx/>
        <a:buSzPct val="100000"/>
        <a:buFont typeface="Arial" panose="020B0604020202020204" pitchFamily="34" charset="0"/>
        <a:buChar char="•"/>
        <a:defRPr lang="zh-CN" altLang="en-US" sz="1465" kern="1200" dirty="0" smtClean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200150" marR="0" indent="-182245" algn="l" defTabSz="913765" rtl="0" eaLnBrk="1" fontAlgn="auto" latinLnBrk="0" hangingPunct="1">
        <a:lnSpc>
          <a:spcPts val="3465"/>
        </a:lnSpc>
        <a:spcBef>
          <a:spcPts val="0"/>
        </a:spcBef>
        <a:spcAft>
          <a:spcPts val="1335"/>
        </a:spcAft>
        <a:buClrTx/>
        <a:buSzPct val="100000"/>
        <a:buFont typeface="Arial" panose="020B0604020202020204" pitchFamily="34" charset="0"/>
        <a:buChar char="•"/>
        <a:defRPr lang="en-US" altLang="zh-CN" sz="1335" kern="1200" dirty="0" smtClean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391920" indent="-163195" algn="l" defTabSz="913765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950" indent="-153670" algn="l" defTabSz="913765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303B48"/>
            </a:gs>
            <a:gs pos="100000">
              <a:srgbClr val="0B1D3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4965" y="365125"/>
            <a:ext cx="11522075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6551" y="6432552"/>
            <a:ext cx="7721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000" noProof="1">
                <a:solidFill>
                  <a:srgbClr val="A6C6E5"/>
                </a:solidFill>
                <a:latin typeface="微软雅黑" panose="020B0503020204020204" charset="-122"/>
              </a:defRPr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</a:p>
        </p:txBody>
      </p:sp>
      <p:sp>
        <p:nvSpPr>
          <p:cNvPr id="1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91" y="1827216"/>
            <a:ext cx="11512551" cy="43497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91440" bIns="0" numCol="1" anchor="t" anchorCtr="0" compatLnSpc="1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  <a:p>
            <a:pPr lvl="4"/>
            <a:r>
              <a:rPr lang="zh-CN" altLang="en-US" noProof="1"/>
              <a:t>第六级</a:t>
            </a:r>
            <a:endParaRPr lang="zh-CN" altLang="zh-CN" noProof="1"/>
          </a:p>
          <a:p>
            <a:pPr lvl="4"/>
            <a:r>
              <a:rPr lang="zh-CN" altLang="en-US" noProof="1"/>
              <a:t>第七级</a:t>
            </a:r>
          </a:p>
        </p:txBody>
      </p:sp>
      <p:sp>
        <p:nvSpPr>
          <p:cNvPr id="1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164" y="6430963"/>
            <a:ext cx="1920875" cy="3667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A6C6E5"/>
                </a:solidFill>
              </a:defRPr>
            </a:lvl1pPr>
          </a:lstStyle>
          <a:p>
            <a:pPr>
              <a:defRPr/>
            </a:pPr>
            <a:fld id="{64410970-2010-5844-949F-931FD21BC3DD}" type="slidenum">
              <a:rPr lang="en-US" altLang="zh-CN"/>
              <a:t>‹#›</a:t>
            </a:fld>
            <a:endParaRPr lang="en-US" altLang="zh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</p:sldLayoutIdLst>
  <p:hf hdr="0" dt="0"/>
  <p:txStyles>
    <p:titleStyle>
      <a:lvl1pPr algn="l" defTabSz="609600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lang="zh-CN" altLang="en-US" sz="4800" kern="1200" dirty="0">
          <a:solidFill>
            <a:schemeClr val="tx1"/>
          </a:solidFill>
          <a:latin typeface="+mj-ea"/>
          <a:ea typeface="+mj-ea"/>
          <a:cs typeface="+mj-cs"/>
        </a:defRPr>
      </a:lvl1pPr>
      <a:lvl2pPr algn="l" defTabSz="609600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09600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09600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09600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09600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09600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09600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09600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algn="l" rtl="0" eaLnBrk="0" fontAlgn="base" hangingPunct="0">
        <a:lnSpc>
          <a:spcPts val="3465"/>
        </a:lnSpc>
        <a:spcBef>
          <a:spcPct val="0"/>
        </a:spcBef>
        <a:spcAft>
          <a:spcPts val="1340"/>
        </a:spcAft>
        <a:buSzPct val="60000"/>
        <a:buFont typeface="Wingdings" panose="05000000000000000000" pitchFamily="2" charset="2"/>
        <a:defRPr lang="zh-CN" altLang="en-US" sz="21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479425" indent="-228600" algn="l" rtl="0" eaLnBrk="0" fontAlgn="base" hangingPunct="0">
        <a:lnSpc>
          <a:spcPts val="3465"/>
        </a:lnSpc>
        <a:spcBef>
          <a:spcPct val="0"/>
        </a:spcBef>
        <a:spcAft>
          <a:spcPts val="1340"/>
        </a:spcAft>
        <a:buSzPct val="100000"/>
        <a:buFont typeface="Arial" panose="020B0604020202020204" pitchFamily="34" charset="0"/>
        <a:buChar char="•"/>
        <a:defRPr lang="zh-CN" altLang="en-US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720725" indent="-228600" algn="l" rtl="0" eaLnBrk="0" fontAlgn="base" hangingPunct="0">
        <a:lnSpc>
          <a:spcPts val="3465"/>
        </a:lnSpc>
        <a:spcBef>
          <a:spcPct val="0"/>
        </a:spcBef>
        <a:spcAft>
          <a:spcPts val="1340"/>
        </a:spcAft>
        <a:buSzPct val="100000"/>
        <a:buFont typeface="Arial" panose="020B0604020202020204" pitchFamily="34" charset="0"/>
        <a:buChar char="•"/>
        <a:defRPr lang="zh-CN" altLang="en-US" sz="16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960755" indent="-192405" algn="l" rtl="0" eaLnBrk="0" fontAlgn="base" hangingPunct="0">
        <a:lnSpc>
          <a:spcPts val="3465"/>
        </a:lnSpc>
        <a:spcBef>
          <a:spcPct val="0"/>
        </a:spcBef>
        <a:spcAft>
          <a:spcPts val="1340"/>
        </a:spcAft>
        <a:buSzPct val="100000"/>
        <a:buFont typeface="Arial" panose="020B0604020202020204" pitchFamily="34" charset="0"/>
        <a:buChar char="•"/>
        <a:defRPr lang="zh-CN" altLang="en-US" sz="14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200150" indent="-182880" algn="l" rtl="0" eaLnBrk="0" fontAlgn="base" hangingPunct="0">
        <a:lnSpc>
          <a:spcPts val="3465"/>
        </a:lnSpc>
        <a:spcBef>
          <a:spcPct val="0"/>
        </a:spcBef>
        <a:spcAft>
          <a:spcPts val="1340"/>
        </a:spcAft>
        <a:buSzPct val="100000"/>
        <a:buFont typeface="Arial" panose="020B0604020202020204" pitchFamily="34" charset="0"/>
        <a:buChar char="•"/>
        <a:defRPr lang="en-US" altLang="zh-CN" sz="13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391920" indent="-163195" algn="l" defTabSz="913765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950" indent="-153670" algn="l" defTabSz="913765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26" Type="http://schemas.openxmlformats.org/officeDocument/2006/relationships/notesSlide" Target="../notesSlides/notesSlide10.xml"/><Relationship Id="rId3" Type="http://schemas.openxmlformats.org/officeDocument/2006/relationships/tags" Target="../tags/tag21.xml"/><Relationship Id="rId21" Type="http://schemas.openxmlformats.org/officeDocument/2006/relationships/tags" Target="../tags/tag39.xml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slideLayout" Target="../slideLayouts/slideLayout6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0" Type="http://schemas.openxmlformats.org/officeDocument/2006/relationships/tags" Target="../tags/tag38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tags" Target="../tags/tag42.xml"/><Relationship Id="rId5" Type="http://schemas.openxmlformats.org/officeDocument/2006/relationships/tags" Target="../tags/tag23.xml"/><Relationship Id="rId15" Type="http://schemas.openxmlformats.org/officeDocument/2006/relationships/tags" Target="../tags/tag33.xml"/><Relationship Id="rId23" Type="http://schemas.openxmlformats.org/officeDocument/2006/relationships/tags" Target="../tags/tag41.xml"/><Relationship Id="rId28" Type="http://schemas.openxmlformats.org/officeDocument/2006/relationships/image" Target="../media/image39.png"/><Relationship Id="rId10" Type="http://schemas.openxmlformats.org/officeDocument/2006/relationships/tags" Target="../tags/tag28.xml"/><Relationship Id="rId19" Type="http://schemas.openxmlformats.org/officeDocument/2006/relationships/tags" Target="../tags/tag37.xml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tags" Target="../tags/tag32.xml"/><Relationship Id="rId22" Type="http://schemas.openxmlformats.org/officeDocument/2006/relationships/tags" Target="../tags/tag40.xml"/><Relationship Id="rId27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5.xml"/><Relationship Id="rId1" Type="http://schemas.openxmlformats.org/officeDocument/2006/relationships/tags" Target="../tags/tag43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www.wps.cn/officeDocument/2018/webExtension" Target="../webExtensions/webExtension6.xml"/><Relationship Id="rId13" Type="http://www.wps.cn/officeDocument/2018/webExtension" Target="../webExtensions/webExtension6.xml" TargetMode="External"/><Relationship Id="rId3" Type="http://schemas.openxmlformats.org/officeDocument/2006/relationships/notesSlide" Target="../notesSlides/notesSlide13.xml"/><Relationship Id="rId12" Type="http://www.wps.cn/officeDocument/2018/webExtension" Target="../webExtensions/webExtension5.xml"/><Relationship Id="rId2" Type="http://schemas.openxmlformats.org/officeDocument/2006/relationships/slideLayout" Target="../slideLayouts/slideLayout65.xml"/><Relationship Id="rId1" Type="http://schemas.openxmlformats.org/officeDocument/2006/relationships/tags" Target="../tags/tag44.xml"/><Relationship Id="rId11" Type="http://www.wps.cn/officeDocument/2018/webExtension" Target="../webExtensions/webExtension5.xml" TargetMode="External"/><Relationship Id="rId5" Type="http://schemas.openxmlformats.org/officeDocument/2006/relationships/image" Target="../media/image48.png"/><Relationship Id="rId10" Type="http://www.wps.cn/officeDocument/2018/webExtension" Target="../webExtensions/webExtension4.xml"/><Relationship Id="rId4" Type="http://schemas.openxmlformats.org/officeDocument/2006/relationships/image" Target="../media/image47.png"/><Relationship Id="rId9" Type="http://www.wps.cn/officeDocument/2018/webExtension" Target="../webExtensions/webExtension4.xml" TargetMode="Externa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tags" Target="../tags/tag70.xml"/><Relationship Id="rId3" Type="http://schemas.openxmlformats.org/officeDocument/2006/relationships/tags" Target="../tags/tag47.xml"/><Relationship Id="rId21" Type="http://schemas.openxmlformats.org/officeDocument/2006/relationships/tags" Target="../tags/tag65.xml"/><Relationship Id="rId34" Type="http://schemas.openxmlformats.org/officeDocument/2006/relationships/notesSlide" Target="../notesSlides/notesSlide14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tags" Target="../tags/tag69.xml"/><Relationship Id="rId33" Type="http://schemas.openxmlformats.org/officeDocument/2006/relationships/slideLayout" Target="../slideLayouts/slideLayout65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tags" Target="../tags/tag64.xml"/><Relationship Id="rId29" Type="http://schemas.openxmlformats.org/officeDocument/2006/relationships/tags" Target="../tags/tag73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tags" Target="../tags/tag68.xml"/><Relationship Id="rId32" Type="http://schemas.openxmlformats.org/officeDocument/2006/relationships/tags" Target="../tags/tag76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tags" Target="../tags/tag67.xml"/><Relationship Id="rId28" Type="http://schemas.openxmlformats.org/officeDocument/2006/relationships/tags" Target="../tags/tag72.xml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31" Type="http://schemas.openxmlformats.org/officeDocument/2006/relationships/tags" Target="../tags/tag75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tags" Target="../tags/tag66.xml"/><Relationship Id="rId27" Type="http://schemas.openxmlformats.org/officeDocument/2006/relationships/tags" Target="../tags/tag71.xml"/><Relationship Id="rId30" Type="http://schemas.openxmlformats.org/officeDocument/2006/relationships/tags" Target="../tags/tag74.xml"/><Relationship Id="rId8" Type="http://schemas.openxmlformats.org/officeDocument/2006/relationships/tags" Target="../tags/tag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7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17.72.170.152:8501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5.xml"/><Relationship Id="rId1" Type="http://schemas.openxmlformats.org/officeDocument/2006/relationships/tags" Target="../tags/tag78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91.xml"/><Relationship Id="rId18" Type="http://schemas.openxmlformats.org/officeDocument/2006/relationships/tags" Target="../tags/tag96.xml"/><Relationship Id="rId26" Type="http://schemas.openxmlformats.org/officeDocument/2006/relationships/tags" Target="../tags/tag104.xml"/><Relationship Id="rId3" Type="http://schemas.openxmlformats.org/officeDocument/2006/relationships/tags" Target="../tags/tag81.xml"/><Relationship Id="rId21" Type="http://schemas.openxmlformats.org/officeDocument/2006/relationships/tags" Target="../tags/tag99.xml"/><Relationship Id="rId34" Type="http://schemas.openxmlformats.org/officeDocument/2006/relationships/notesSlide" Target="../notesSlides/notesSlide21.xml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tags" Target="../tags/tag103.xml"/><Relationship Id="rId33" Type="http://schemas.openxmlformats.org/officeDocument/2006/relationships/slideLayout" Target="../slideLayouts/slideLayout65.xml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tags" Target="../tags/tag98.xml"/><Relationship Id="rId29" Type="http://schemas.openxmlformats.org/officeDocument/2006/relationships/tags" Target="../tags/tag107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tags" Target="../tags/tag102.xml"/><Relationship Id="rId32" Type="http://schemas.openxmlformats.org/officeDocument/2006/relationships/tags" Target="../tags/tag110.xml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tags" Target="../tags/tag101.xml"/><Relationship Id="rId28" Type="http://schemas.openxmlformats.org/officeDocument/2006/relationships/tags" Target="../tags/tag106.xml"/><Relationship Id="rId10" Type="http://schemas.openxmlformats.org/officeDocument/2006/relationships/tags" Target="../tags/tag88.xml"/><Relationship Id="rId19" Type="http://schemas.openxmlformats.org/officeDocument/2006/relationships/tags" Target="../tags/tag97.xml"/><Relationship Id="rId31" Type="http://schemas.openxmlformats.org/officeDocument/2006/relationships/tags" Target="../tags/tag109.xml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tags" Target="../tags/tag100.xml"/><Relationship Id="rId27" Type="http://schemas.openxmlformats.org/officeDocument/2006/relationships/tags" Target="../tags/tag105.xml"/><Relationship Id="rId30" Type="http://schemas.openxmlformats.org/officeDocument/2006/relationships/tags" Target="../tags/tag108.xml"/><Relationship Id="rId8" Type="http://schemas.openxmlformats.org/officeDocument/2006/relationships/tags" Target="../tags/tag86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26" Type="http://schemas.openxmlformats.org/officeDocument/2006/relationships/tags" Target="../tags/tag136.xml"/><Relationship Id="rId21" Type="http://schemas.openxmlformats.org/officeDocument/2006/relationships/tags" Target="../tags/tag131.xml"/><Relationship Id="rId34" Type="http://schemas.openxmlformats.org/officeDocument/2006/relationships/image" Target="../media/image60.svg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5" Type="http://schemas.openxmlformats.org/officeDocument/2006/relationships/tags" Target="../tags/tag135.xml"/><Relationship Id="rId33" Type="http://schemas.openxmlformats.org/officeDocument/2006/relationships/image" Target="../media/image59.png"/><Relationship Id="rId38" Type="http://schemas.openxmlformats.org/officeDocument/2006/relationships/image" Target="../media/image64.svg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tags" Target="../tags/tag130.xml"/><Relationship Id="rId29" Type="http://schemas.openxmlformats.org/officeDocument/2006/relationships/slideLayout" Target="../slideLayouts/slideLayout65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tags" Target="../tags/tag134.xml"/><Relationship Id="rId32" Type="http://schemas.openxmlformats.org/officeDocument/2006/relationships/image" Target="../media/image58.svg"/><Relationship Id="rId37" Type="http://schemas.openxmlformats.org/officeDocument/2006/relationships/image" Target="../media/image63.png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23" Type="http://schemas.openxmlformats.org/officeDocument/2006/relationships/tags" Target="../tags/tag133.xml"/><Relationship Id="rId28" Type="http://schemas.openxmlformats.org/officeDocument/2006/relationships/tags" Target="../tags/tag138.xml"/><Relationship Id="rId36" Type="http://schemas.openxmlformats.org/officeDocument/2006/relationships/image" Target="../media/image62.svg"/><Relationship Id="rId10" Type="http://schemas.openxmlformats.org/officeDocument/2006/relationships/tags" Target="../tags/tag120.xml"/><Relationship Id="rId19" Type="http://schemas.openxmlformats.org/officeDocument/2006/relationships/tags" Target="../tags/tag129.xml"/><Relationship Id="rId31" Type="http://schemas.openxmlformats.org/officeDocument/2006/relationships/image" Target="../media/image57.png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tags" Target="../tags/tag132.xml"/><Relationship Id="rId27" Type="http://schemas.openxmlformats.org/officeDocument/2006/relationships/tags" Target="../tags/tag137.xml"/><Relationship Id="rId30" Type="http://schemas.openxmlformats.org/officeDocument/2006/relationships/notesSlide" Target="../notesSlides/notesSlide22.xml"/><Relationship Id="rId35" Type="http://schemas.openxmlformats.org/officeDocument/2006/relationships/image" Target="../media/image61.png"/><Relationship Id="rId8" Type="http://schemas.openxmlformats.org/officeDocument/2006/relationships/tags" Target="../tags/tag118.xml"/><Relationship Id="rId3" Type="http://schemas.openxmlformats.org/officeDocument/2006/relationships/tags" Target="../tags/tag1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7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5.xml"/><Relationship Id="rId17" Type="http://schemas.openxmlformats.org/officeDocument/2006/relationships/image" Target="../media/image28.svg"/><Relationship Id="rId2" Type="http://schemas.openxmlformats.org/officeDocument/2006/relationships/tags" Target="../tags/tag3.xml"/><Relationship Id="rId16" Type="http://schemas.openxmlformats.org/officeDocument/2006/relationships/image" Target="../media/image27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65.xml"/><Relationship Id="rId5" Type="http://schemas.openxmlformats.org/officeDocument/2006/relationships/tags" Target="../tags/tag6.xml"/><Relationship Id="rId15" Type="http://schemas.openxmlformats.org/officeDocument/2006/relationships/image" Target="../media/image26.png"/><Relationship Id="rId10" Type="http://schemas.openxmlformats.org/officeDocument/2006/relationships/tags" Target="../tags/tag11.xml"/><Relationship Id="rId19" Type="http://schemas.openxmlformats.org/officeDocument/2006/relationships/image" Target="../media/image30.sv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65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www.wps.cn/officeDocument/2018/webExtension" Target="../webExtensions/webExtension3.xml"/><Relationship Id="rId13" Type="http://www.wps.cn/officeDocument/2018/webExtension" Target="../webExtensions/webExtension3.xml" TargetMode="External"/><Relationship Id="rId3" Type="http://schemas.openxmlformats.org/officeDocument/2006/relationships/notesSlide" Target="../notesSlides/notesSlide8.xml"/><Relationship Id="rId12" Type="http://www.wps.cn/officeDocument/2018/webExtension" Target="../webExtensions/webExtension2.xml"/><Relationship Id="rId2" Type="http://schemas.openxmlformats.org/officeDocument/2006/relationships/slideLayout" Target="../slideLayouts/slideLayout65.xml"/><Relationship Id="rId1" Type="http://schemas.openxmlformats.org/officeDocument/2006/relationships/tags" Target="../tags/tag18.xml"/><Relationship Id="rId6" Type="http://schemas.openxmlformats.org/officeDocument/2006/relationships/image" Target="../media/image37.png"/><Relationship Id="rId11" Type="http://www.wps.cn/officeDocument/2018/webExtension" Target="../webExtensions/webExtension2.xml" TargetMode="External"/><Relationship Id="rId5" Type="http://schemas.openxmlformats.org/officeDocument/2006/relationships/image" Target="../media/image36.png"/><Relationship Id="rId10" Type="http://www.wps.cn/officeDocument/2018/webExtension" Target="../webExtensions/webExtension1.xml"/><Relationship Id="rId4" Type="http://schemas.openxmlformats.org/officeDocument/2006/relationships/image" Target="../media/image35.png"/><Relationship Id="rId9" Type="http://www.wps.cn/officeDocument/2018/webExtension" Target="../webExtensions/webExtension1.x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186" name="Straight Connector 6"/>
          <p:cNvCxnSpPr/>
          <p:nvPr/>
        </p:nvCxnSpPr>
        <p:spPr>
          <a:xfrm>
            <a:off x="480000" y="5136001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标题 9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行为感知与安全预警</a:t>
            </a:r>
            <a:r>
              <a:rPr>
                <a:sym typeface="+mn-ea"/>
              </a:rPr>
              <a:t>智能</a:t>
            </a:r>
            <a:r>
              <a:rPr lang="zh-CN" altLang="en-US" dirty="0"/>
              <a:t>平台</a:t>
            </a:r>
          </a:p>
        </p:txBody>
      </p:sp>
      <p:sp>
        <p:nvSpPr>
          <p:cNvPr id="188" name="文本占位符 9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400" dirty="0">
                <a:sym typeface="+mn-ea"/>
              </a:rPr>
              <a:t>——</a:t>
            </a:r>
            <a:r>
              <a:rPr lang="zh-CN" altLang="en-US" sz="2400" dirty="0">
                <a:sym typeface="+mn-ea"/>
              </a:rPr>
              <a:t>基于</a:t>
            </a:r>
            <a:r>
              <a:rPr lang="en-US" altLang="zh-CN" sz="2400" dirty="0">
                <a:sym typeface="+mn-ea"/>
              </a:rPr>
              <a:t>YOLO</a:t>
            </a:r>
            <a:r>
              <a:rPr lang="zh-CN" altLang="en-US" sz="2400" dirty="0">
                <a:sym typeface="+mn-ea"/>
              </a:rPr>
              <a:t>的吸烟与跌倒多场景风险识别系统</a:t>
            </a:r>
          </a:p>
        </p:txBody>
      </p:sp>
      <p:sp>
        <p:nvSpPr>
          <p:cNvPr id="189" name="文本占位符 9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2025-08-13</a:t>
            </a:r>
            <a:endParaRPr lang="zh-CN" altLang="en-US" dirty="0"/>
          </a:p>
        </p:txBody>
      </p:sp>
      <p:sp>
        <p:nvSpPr>
          <p:cNvPr id="190" name="文本占位符 9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54</a:t>
            </a:r>
            <a:r>
              <a:rPr dirty="0"/>
              <a:t>期</a:t>
            </a:r>
            <a:r>
              <a:rPr lang="en-US" altLang="zh-CN" dirty="0"/>
              <a:t>7</a:t>
            </a:r>
            <a:r>
              <a:rPr dirty="0"/>
              <a:t>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2880786" y="875358"/>
            <a:ext cx="8879609" cy="5472000"/>
          </a:xfrm>
        </p:spPr>
        <p:txBody>
          <a:bodyPr rtlCol="0"/>
          <a:lstStyle/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ClrTx/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1、项目背景</a:t>
            </a: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2、数据预处理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3、模型选择</a:t>
            </a:r>
            <a:r>
              <a:rPr lang="zh-CN" alt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、</a:t>
            </a:r>
            <a:r>
              <a:rPr lang="en-US" altLang="zh-CN" sz="2000" b="1" dirty="0" err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训练</a:t>
            </a:r>
            <a:r>
              <a:rPr lang="zh-CN" altLang="en-US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、评估</a:t>
            </a:r>
            <a:endParaRPr lang="en-US" altLang="zh-CN" sz="2000" b="1" noProof="1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sz="2000" dirty="0">
                <a:latin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sz="2000" dirty="0">
                <a:latin typeface="Arial" panose="020B0604020202020204" pitchFamily="34" charset="0"/>
                <a:sym typeface="Arial" panose="020B0604020202020204" pitchFamily="34" charset="0"/>
              </a:rPr>
              <a:t>、模型推理与应用</a:t>
            </a: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sz="2000" dirty="0">
                <a:latin typeface="Arial" panose="020B0604020202020204" pitchFamily="34" charset="0"/>
                <a:sym typeface="Arial" panose="020B0604020202020204" pitchFamily="34" charset="0"/>
              </a:rPr>
              <a:t>5</a:t>
            </a:r>
            <a:r>
              <a:rPr sz="2000" dirty="0">
                <a:latin typeface="Arial" panose="020B0604020202020204" pitchFamily="34" charset="0"/>
                <a:sym typeface="Arial" panose="020B0604020202020204" pitchFamily="34" charset="0"/>
              </a:rPr>
              <a:t>、项目总结与展望</a:t>
            </a:r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7B671-1C97-406F-9CC6-C711624DAA1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674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10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674B0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11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模型选择与训练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/>
              <a:t>模型选择和训练方案</a:t>
            </a:r>
          </a:p>
        </p:txBody>
      </p:sp>
      <p:sp>
        <p:nvSpPr>
          <p:cNvPr id="60" name="任意多边形: 形状 42"/>
          <p:cNvSpPr/>
          <p:nvPr>
            <p:custDataLst>
              <p:tags r:id="rId1"/>
            </p:custDataLst>
          </p:nvPr>
        </p:nvSpPr>
        <p:spPr>
          <a:xfrm>
            <a:off x="11430" y="3007043"/>
            <a:ext cx="12192000" cy="214312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9988550"/>
              <a:gd name="connsiteY0-2" fmla="*/ 3021109 h 3021109"/>
              <a:gd name="connsiteX1-3" fmla="*/ 1130300 w 9988550"/>
              <a:gd name="connsiteY1-4" fmla="*/ 1255864 h 3021109"/>
              <a:gd name="connsiteX2-5" fmla="*/ 3663950 w 9988550"/>
              <a:gd name="connsiteY2-6" fmla="*/ 2036914 h 3021109"/>
              <a:gd name="connsiteX3-7" fmla="*/ 5416550 w 9988550"/>
              <a:gd name="connsiteY3-8" fmla="*/ 417664 h 3021109"/>
              <a:gd name="connsiteX4-9" fmla="*/ 7016750 w 9988550"/>
              <a:gd name="connsiteY4-10" fmla="*/ 874864 h 3021109"/>
              <a:gd name="connsiteX5-11" fmla="*/ 8597900 w 9988550"/>
              <a:gd name="connsiteY5-12" fmla="*/ 17614 h 3021109"/>
              <a:gd name="connsiteX6-13" fmla="*/ 9988550 w 9988550"/>
              <a:gd name="connsiteY6-14" fmla="*/ 379564 h 3021109"/>
              <a:gd name="connsiteX0-15" fmla="*/ 0 w 10864850"/>
              <a:gd name="connsiteY0-16" fmla="*/ 3004359 h 3004359"/>
              <a:gd name="connsiteX1-17" fmla="*/ 1130300 w 10864850"/>
              <a:gd name="connsiteY1-18" fmla="*/ 1239114 h 3004359"/>
              <a:gd name="connsiteX2-19" fmla="*/ 3663950 w 10864850"/>
              <a:gd name="connsiteY2-20" fmla="*/ 2020164 h 3004359"/>
              <a:gd name="connsiteX3-21" fmla="*/ 5416550 w 10864850"/>
              <a:gd name="connsiteY3-22" fmla="*/ 400914 h 3004359"/>
              <a:gd name="connsiteX4-23" fmla="*/ 7016750 w 10864850"/>
              <a:gd name="connsiteY4-24" fmla="*/ 858114 h 3004359"/>
              <a:gd name="connsiteX5-25" fmla="*/ 8597900 w 10864850"/>
              <a:gd name="connsiteY5-26" fmla="*/ 864 h 3004359"/>
              <a:gd name="connsiteX6-27" fmla="*/ 10864850 w 10864850"/>
              <a:gd name="connsiteY6-28" fmla="*/ 709959 h 30043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64850" h="3004359">
                <a:moveTo>
                  <a:pt x="0" y="3004359"/>
                </a:moveTo>
                <a:cubicBezTo>
                  <a:pt x="455612" y="2256646"/>
                  <a:pt x="519642" y="1403146"/>
                  <a:pt x="1130300" y="1239114"/>
                </a:cubicBezTo>
                <a:cubicBezTo>
                  <a:pt x="1740958" y="1075082"/>
                  <a:pt x="2949575" y="2159864"/>
                  <a:pt x="3663950" y="2020164"/>
                </a:cubicBezTo>
                <a:cubicBezTo>
                  <a:pt x="4378325" y="1880464"/>
                  <a:pt x="4857750" y="594589"/>
                  <a:pt x="5416550" y="400914"/>
                </a:cubicBezTo>
                <a:cubicBezTo>
                  <a:pt x="5975350" y="207239"/>
                  <a:pt x="6486525" y="924789"/>
                  <a:pt x="7016750" y="858114"/>
                </a:cubicBezTo>
                <a:cubicBezTo>
                  <a:pt x="7546975" y="791439"/>
                  <a:pt x="7956550" y="25557"/>
                  <a:pt x="8597900" y="864"/>
                </a:cubicBezTo>
                <a:cubicBezTo>
                  <a:pt x="9239250" y="-23829"/>
                  <a:pt x="10417175" y="487709"/>
                  <a:pt x="10864850" y="709959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  <a:sym typeface="MiSans Normal" panose="00000500000000000000" charset="-122"/>
            </a:endParaRPr>
          </a:p>
        </p:txBody>
      </p:sp>
      <p:sp>
        <p:nvSpPr>
          <p:cNvPr id="61" name="任意多边形: 形状 45"/>
          <p:cNvSpPr/>
          <p:nvPr>
            <p:custDataLst>
              <p:tags r:id="rId2"/>
            </p:custDataLst>
          </p:nvPr>
        </p:nvSpPr>
        <p:spPr>
          <a:xfrm>
            <a:off x="152400" y="3006408"/>
            <a:ext cx="12035155" cy="205295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0725150"/>
              <a:gd name="connsiteY0-2" fmla="*/ 2877595 h 2877595"/>
              <a:gd name="connsiteX1-3" fmla="*/ 1600200 w 10725150"/>
              <a:gd name="connsiteY1-4" fmla="*/ 1239295 h 2877595"/>
              <a:gd name="connsiteX2-5" fmla="*/ 4133850 w 10725150"/>
              <a:gd name="connsiteY2-6" fmla="*/ 2020345 h 2877595"/>
              <a:gd name="connsiteX3-7" fmla="*/ 5886450 w 10725150"/>
              <a:gd name="connsiteY3-8" fmla="*/ 401095 h 2877595"/>
              <a:gd name="connsiteX4-9" fmla="*/ 7486650 w 10725150"/>
              <a:gd name="connsiteY4-10" fmla="*/ 858295 h 2877595"/>
              <a:gd name="connsiteX5-11" fmla="*/ 9067800 w 10725150"/>
              <a:gd name="connsiteY5-12" fmla="*/ 1045 h 2877595"/>
              <a:gd name="connsiteX6-13" fmla="*/ 10725150 w 10725150"/>
              <a:gd name="connsiteY6-14" fmla="*/ 696788 h 2877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725150" h="2877595">
                <a:moveTo>
                  <a:pt x="0" y="2877595"/>
                </a:moveTo>
                <a:cubicBezTo>
                  <a:pt x="455612" y="2129882"/>
                  <a:pt x="911225" y="1382170"/>
                  <a:pt x="1600200" y="1239295"/>
                </a:cubicBezTo>
                <a:cubicBezTo>
                  <a:pt x="2289175" y="1096420"/>
                  <a:pt x="3419475" y="2160045"/>
                  <a:pt x="4133850" y="2020345"/>
                </a:cubicBezTo>
                <a:cubicBezTo>
                  <a:pt x="4848225" y="1880645"/>
                  <a:pt x="5327650" y="594770"/>
                  <a:pt x="5886450" y="401095"/>
                </a:cubicBezTo>
                <a:cubicBezTo>
                  <a:pt x="6445250" y="207420"/>
                  <a:pt x="6956425" y="924970"/>
                  <a:pt x="7486650" y="858295"/>
                </a:cubicBezTo>
                <a:cubicBezTo>
                  <a:pt x="8016875" y="791620"/>
                  <a:pt x="8528050" y="27963"/>
                  <a:pt x="9067800" y="1045"/>
                </a:cubicBezTo>
                <a:cubicBezTo>
                  <a:pt x="9607550" y="-25873"/>
                  <a:pt x="10277475" y="474538"/>
                  <a:pt x="10725150" y="696788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  <a:sym typeface="MiSans Normal" panose="00000500000000000000" charset="-122"/>
            </a:endParaRPr>
          </a:p>
        </p:txBody>
      </p:sp>
      <p:sp>
        <p:nvSpPr>
          <p:cNvPr id="62" name="任意多边形: 形状 46"/>
          <p:cNvSpPr/>
          <p:nvPr>
            <p:custDataLst>
              <p:tags r:id="rId3"/>
            </p:custDataLst>
          </p:nvPr>
        </p:nvSpPr>
        <p:spPr>
          <a:xfrm>
            <a:off x="50800" y="3007043"/>
            <a:ext cx="12131675" cy="212026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1144250"/>
              <a:gd name="connsiteY0-2" fmla="*/ 2989373 h 2989373"/>
              <a:gd name="connsiteX1-3" fmla="*/ 2286000 w 11144250"/>
              <a:gd name="connsiteY1-4" fmla="*/ 1255864 h 2989373"/>
              <a:gd name="connsiteX2-5" fmla="*/ 4819650 w 11144250"/>
              <a:gd name="connsiteY2-6" fmla="*/ 2036914 h 2989373"/>
              <a:gd name="connsiteX3-7" fmla="*/ 6572250 w 11144250"/>
              <a:gd name="connsiteY3-8" fmla="*/ 417664 h 2989373"/>
              <a:gd name="connsiteX4-9" fmla="*/ 8172450 w 11144250"/>
              <a:gd name="connsiteY4-10" fmla="*/ 874864 h 2989373"/>
              <a:gd name="connsiteX5-11" fmla="*/ 9753600 w 11144250"/>
              <a:gd name="connsiteY5-12" fmla="*/ 17614 h 2989373"/>
              <a:gd name="connsiteX6-13" fmla="*/ 11144250 w 11144250"/>
              <a:gd name="connsiteY6-14" fmla="*/ 379564 h 2989373"/>
              <a:gd name="connsiteX0-15" fmla="*/ 0 w 10810875"/>
              <a:gd name="connsiteY0-16" fmla="*/ 2972623 h 2972623"/>
              <a:gd name="connsiteX1-17" fmla="*/ 2286000 w 10810875"/>
              <a:gd name="connsiteY1-18" fmla="*/ 1239114 h 2972623"/>
              <a:gd name="connsiteX2-19" fmla="*/ 4819650 w 10810875"/>
              <a:gd name="connsiteY2-20" fmla="*/ 2020164 h 2972623"/>
              <a:gd name="connsiteX3-21" fmla="*/ 6572250 w 10810875"/>
              <a:gd name="connsiteY3-22" fmla="*/ 400914 h 2972623"/>
              <a:gd name="connsiteX4-23" fmla="*/ 8172450 w 10810875"/>
              <a:gd name="connsiteY4-24" fmla="*/ 858114 h 2972623"/>
              <a:gd name="connsiteX5-25" fmla="*/ 9753600 w 10810875"/>
              <a:gd name="connsiteY5-26" fmla="*/ 864 h 2972623"/>
              <a:gd name="connsiteX6-27" fmla="*/ 10810875 w 10810875"/>
              <a:gd name="connsiteY6-28" fmla="*/ 709959 h 29726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10875" h="2972623">
                <a:moveTo>
                  <a:pt x="0" y="2972623"/>
                </a:moveTo>
                <a:cubicBezTo>
                  <a:pt x="455612" y="2224910"/>
                  <a:pt x="1482725" y="1397857"/>
                  <a:pt x="2286000" y="1239114"/>
                </a:cubicBezTo>
                <a:cubicBezTo>
                  <a:pt x="3089275" y="1080371"/>
                  <a:pt x="4105275" y="2159864"/>
                  <a:pt x="4819650" y="2020164"/>
                </a:cubicBezTo>
                <a:cubicBezTo>
                  <a:pt x="5534025" y="1880464"/>
                  <a:pt x="6013450" y="594589"/>
                  <a:pt x="6572250" y="400914"/>
                </a:cubicBezTo>
                <a:cubicBezTo>
                  <a:pt x="7131050" y="207239"/>
                  <a:pt x="7642225" y="924789"/>
                  <a:pt x="8172450" y="858114"/>
                </a:cubicBezTo>
                <a:cubicBezTo>
                  <a:pt x="8702675" y="791439"/>
                  <a:pt x="9313863" y="25557"/>
                  <a:pt x="9753600" y="864"/>
                </a:cubicBezTo>
                <a:cubicBezTo>
                  <a:pt x="10193338" y="-23829"/>
                  <a:pt x="10363200" y="487709"/>
                  <a:pt x="10810875" y="709959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  <a:sym typeface="MiSans Normal" panose="00000500000000000000" charset="-122"/>
            </a:endParaRPr>
          </a:p>
        </p:txBody>
      </p:sp>
      <p:sp>
        <p:nvSpPr>
          <p:cNvPr id="63" name="任意多边形: 形状 47"/>
          <p:cNvSpPr/>
          <p:nvPr>
            <p:custDataLst>
              <p:tags r:id="rId4"/>
            </p:custDataLst>
          </p:nvPr>
        </p:nvSpPr>
        <p:spPr>
          <a:xfrm>
            <a:off x="98425" y="3034983"/>
            <a:ext cx="12045950" cy="213804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1696700"/>
              <a:gd name="connsiteY0-2" fmla="*/ 3052845 h 3052845"/>
              <a:gd name="connsiteX1-3" fmla="*/ 2838450 w 11696700"/>
              <a:gd name="connsiteY1-4" fmla="*/ 1255864 h 3052845"/>
              <a:gd name="connsiteX2-5" fmla="*/ 5372100 w 11696700"/>
              <a:gd name="connsiteY2-6" fmla="*/ 2036914 h 3052845"/>
              <a:gd name="connsiteX3-7" fmla="*/ 7124700 w 11696700"/>
              <a:gd name="connsiteY3-8" fmla="*/ 417664 h 3052845"/>
              <a:gd name="connsiteX4-9" fmla="*/ 8724900 w 11696700"/>
              <a:gd name="connsiteY4-10" fmla="*/ 874864 h 3052845"/>
              <a:gd name="connsiteX5-11" fmla="*/ 10306050 w 11696700"/>
              <a:gd name="connsiteY5-12" fmla="*/ 17614 h 3052845"/>
              <a:gd name="connsiteX6-13" fmla="*/ 11696700 w 11696700"/>
              <a:gd name="connsiteY6-14" fmla="*/ 379564 h 3052845"/>
              <a:gd name="connsiteX0-15" fmla="*/ 0 w 10734675"/>
              <a:gd name="connsiteY0-16" fmla="*/ 3036950 h 3036950"/>
              <a:gd name="connsiteX1-17" fmla="*/ 2838450 w 10734675"/>
              <a:gd name="connsiteY1-18" fmla="*/ 1239969 h 3036950"/>
              <a:gd name="connsiteX2-19" fmla="*/ 5372100 w 10734675"/>
              <a:gd name="connsiteY2-20" fmla="*/ 2021019 h 3036950"/>
              <a:gd name="connsiteX3-21" fmla="*/ 7124700 w 10734675"/>
              <a:gd name="connsiteY3-22" fmla="*/ 401769 h 3036950"/>
              <a:gd name="connsiteX4-23" fmla="*/ 8724900 w 10734675"/>
              <a:gd name="connsiteY4-24" fmla="*/ 858969 h 3036950"/>
              <a:gd name="connsiteX5-25" fmla="*/ 10306050 w 10734675"/>
              <a:gd name="connsiteY5-26" fmla="*/ 1719 h 3036950"/>
              <a:gd name="connsiteX6-27" fmla="*/ 10734675 w 10734675"/>
              <a:gd name="connsiteY6-28" fmla="*/ 657407 h 3036950"/>
              <a:gd name="connsiteX0-29" fmla="*/ 0 w 10734675"/>
              <a:gd name="connsiteY0-30" fmla="*/ 2997048 h 2997048"/>
              <a:gd name="connsiteX1-31" fmla="*/ 2838450 w 10734675"/>
              <a:gd name="connsiteY1-32" fmla="*/ 1200067 h 2997048"/>
              <a:gd name="connsiteX2-33" fmla="*/ 5372100 w 10734675"/>
              <a:gd name="connsiteY2-34" fmla="*/ 1981117 h 2997048"/>
              <a:gd name="connsiteX3-35" fmla="*/ 7124700 w 10734675"/>
              <a:gd name="connsiteY3-36" fmla="*/ 361867 h 2997048"/>
              <a:gd name="connsiteX4-37" fmla="*/ 8724900 w 10734675"/>
              <a:gd name="connsiteY4-38" fmla="*/ 819067 h 2997048"/>
              <a:gd name="connsiteX5-39" fmla="*/ 10020300 w 10734675"/>
              <a:gd name="connsiteY5-40" fmla="*/ 1872 h 2997048"/>
              <a:gd name="connsiteX6-41" fmla="*/ 10734675 w 10734675"/>
              <a:gd name="connsiteY6-42" fmla="*/ 617505 h 2997048"/>
              <a:gd name="connsiteX0-43" fmla="*/ 0 w 10734675"/>
              <a:gd name="connsiteY0-44" fmla="*/ 2997048 h 2997048"/>
              <a:gd name="connsiteX1-45" fmla="*/ 2838450 w 10734675"/>
              <a:gd name="connsiteY1-46" fmla="*/ 1200067 h 2997048"/>
              <a:gd name="connsiteX2-47" fmla="*/ 5372100 w 10734675"/>
              <a:gd name="connsiteY2-48" fmla="*/ 1981117 h 2997048"/>
              <a:gd name="connsiteX3-49" fmla="*/ 6768621 w 10734675"/>
              <a:gd name="connsiteY3-50" fmla="*/ 393912 h 2997048"/>
              <a:gd name="connsiteX4-51" fmla="*/ 8724900 w 10734675"/>
              <a:gd name="connsiteY4-52" fmla="*/ 819067 h 2997048"/>
              <a:gd name="connsiteX5-53" fmla="*/ 10020300 w 10734675"/>
              <a:gd name="connsiteY5-54" fmla="*/ 1872 h 2997048"/>
              <a:gd name="connsiteX6-55" fmla="*/ 10734675 w 10734675"/>
              <a:gd name="connsiteY6-56" fmla="*/ 617505 h 2997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734675" h="2997048">
                <a:moveTo>
                  <a:pt x="0" y="2997048"/>
                </a:moveTo>
                <a:cubicBezTo>
                  <a:pt x="455612" y="2249335"/>
                  <a:pt x="1943100" y="1369389"/>
                  <a:pt x="2838450" y="1200067"/>
                </a:cubicBezTo>
                <a:cubicBezTo>
                  <a:pt x="3733800" y="1030745"/>
                  <a:pt x="4717072" y="2115476"/>
                  <a:pt x="5372100" y="1981117"/>
                </a:cubicBezTo>
                <a:cubicBezTo>
                  <a:pt x="6027128" y="1846758"/>
                  <a:pt x="6209821" y="587587"/>
                  <a:pt x="6768621" y="393912"/>
                </a:cubicBezTo>
                <a:cubicBezTo>
                  <a:pt x="7327421" y="200237"/>
                  <a:pt x="8182954" y="884407"/>
                  <a:pt x="8724900" y="819067"/>
                </a:cubicBezTo>
                <a:cubicBezTo>
                  <a:pt x="9266846" y="753727"/>
                  <a:pt x="9685337" y="35466"/>
                  <a:pt x="10020300" y="1872"/>
                </a:cubicBezTo>
                <a:cubicBezTo>
                  <a:pt x="10355263" y="-31722"/>
                  <a:pt x="10287000" y="395255"/>
                  <a:pt x="10734675" y="617505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10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4" name="任意多边形: 形状 48"/>
          <p:cNvSpPr/>
          <p:nvPr>
            <p:custDataLst>
              <p:tags r:id="rId5"/>
            </p:custDataLst>
          </p:nvPr>
        </p:nvSpPr>
        <p:spPr>
          <a:xfrm>
            <a:off x="46355" y="3006408"/>
            <a:ext cx="12127865" cy="2128520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0255250"/>
              <a:gd name="connsiteY0-2" fmla="*/ 2999951 h 2999951"/>
              <a:gd name="connsiteX1-3" fmla="*/ 1397000 w 10255250"/>
              <a:gd name="connsiteY1-4" fmla="*/ 1255864 h 2999951"/>
              <a:gd name="connsiteX2-5" fmla="*/ 3930650 w 10255250"/>
              <a:gd name="connsiteY2-6" fmla="*/ 2036914 h 2999951"/>
              <a:gd name="connsiteX3-7" fmla="*/ 5683250 w 10255250"/>
              <a:gd name="connsiteY3-8" fmla="*/ 417664 h 2999951"/>
              <a:gd name="connsiteX4-9" fmla="*/ 7283450 w 10255250"/>
              <a:gd name="connsiteY4-10" fmla="*/ 874864 h 2999951"/>
              <a:gd name="connsiteX5-11" fmla="*/ 8864600 w 10255250"/>
              <a:gd name="connsiteY5-12" fmla="*/ 17614 h 2999951"/>
              <a:gd name="connsiteX6-13" fmla="*/ 10255250 w 10255250"/>
              <a:gd name="connsiteY6-14" fmla="*/ 379564 h 2999951"/>
              <a:gd name="connsiteX0-15" fmla="*/ 0 w 10807700"/>
              <a:gd name="connsiteY0-16" fmla="*/ 2983584 h 2983584"/>
              <a:gd name="connsiteX1-17" fmla="*/ 1397000 w 10807700"/>
              <a:gd name="connsiteY1-18" fmla="*/ 1239497 h 2983584"/>
              <a:gd name="connsiteX2-19" fmla="*/ 3930650 w 10807700"/>
              <a:gd name="connsiteY2-20" fmla="*/ 2020547 h 2983584"/>
              <a:gd name="connsiteX3-21" fmla="*/ 5683250 w 10807700"/>
              <a:gd name="connsiteY3-22" fmla="*/ 401297 h 2983584"/>
              <a:gd name="connsiteX4-23" fmla="*/ 7283450 w 10807700"/>
              <a:gd name="connsiteY4-24" fmla="*/ 858497 h 2983584"/>
              <a:gd name="connsiteX5-25" fmla="*/ 8864600 w 10807700"/>
              <a:gd name="connsiteY5-26" fmla="*/ 1247 h 2983584"/>
              <a:gd name="connsiteX6-27" fmla="*/ 10807700 w 10807700"/>
              <a:gd name="connsiteY6-28" fmla="*/ 683638 h 2983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07700" h="2983584">
                <a:moveTo>
                  <a:pt x="0" y="2983584"/>
                </a:moveTo>
                <a:cubicBezTo>
                  <a:pt x="455612" y="2235871"/>
                  <a:pt x="741892" y="1400003"/>
                  <a:pt x="1397000" y="1239497"/>
                </a:cubicBezTo>
                <a:cubicBezTo>
                  <a:pt x="2052108" y="1078991"/>
                  <a:pt x="3216275" y="2160247"/>
                  <a:pt x="3930650" y="2020547"/>
                </a:cubicBezTo>
                <a:cubicBezTo>
                  <a:pt x="4645025" y="1880847"/>
                  <a:pt x="5124450" y="594972"/>
                  <a:pt x="5683250" y="401297"/>
                </a:cubicBezTo>
                <a:cubicBezTo>
                  <a:pt x="6242050" y="207622"/>
                  <a:pt x="6753225" y="925172"/>
                  <a:pt x="7283450" y="858497"/>
                </a:cubicBezTo>
                <a:cubicBezTo>
                  <a:pt x="7813675" y="791822"/>
                  <a:pt x="8277225" y="30390"/>
                  <a:pt x="8864600" y="1247"/>
                </a:cubicBezTo>
                <a:cubicBezTo>
                  <a:pt x="9451975" y="-27896"/>
                  <a:pt x="10360025" y="461388"/>
                  <a:pt x="10807700" y="683638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  <a:sym typeface="MiSans Normal" panose="00000500000000000000" charset="-122"/>
            </a:endParaRPr>
          </a:p>
        </p:txBody>
      </p:sp>
      <p:sp>
        <p:nvSpPr>
          <p:cNvPr id="65" name="任意多边形: 形状 49"/>
          <p:cNvSpPr/>
          <p:nvPr>
            <p:custDataLst>
              <p:tags r:id="rId6"/>
            </p:custDataLst>
          </p:nvPr>
        </p:nvSpPr>
        <p:spPr>
          <a:xfrm>
            <a:off x="319405" y="3006408"/>
            <a:ext cx="11864340" cy="205295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0572750"/>
              <a:gd name="connsiteY0-2" fmla="*/ 2877797 h 2877797"/>
              <a:gd name="connsiteX1-3" fmla="*/ 1600200 w 10572750"/>
              <a:gd name="connsiteY1-4" fmla="*/ 1239497 h 2877797"/>
              <a:gd name="connsiteX2-5" fmla="*/ 4133850 w 10572750"/>
              <a:gd name="connsiteY2-6" fmla="*/ 2020547 h 2877797"/>
              <a:gd name="connsiteX3-7" fmla="*/ 5886450 w 10572750"/>
              <a:gd name="connsiteY3-8" fmla="*/ 401297 h 2877797"/>
              <a:gd name="connsiteX4-9" fmla="*/ 7486650 w 10572750"/>
              <a:gd name="connsiteY4-10" fmla="*/ 858497 h 2877797"/>
              <a:gd name="connsiteX5-11" fmla="*/ 9067800 w 10572750"/>
              <a:gd name="connsiteY5-12" fmla="*/ 1247 h 2877797"/>
              <a:gd name="connsiteX6-13" fmla="*/ 10572750 w 10572750"/>
              <a:gd name="connsiteY6-14" fmla="*/ 683638 h 2877797"/>
              <a:gd name="connsiteX0-15" fmla="*/ 0 w 10572750"/>
              <a:gd name="connsiteY0-16" fmla="*/ 2877797 h 2877797"/>
              <a:gd name="connsiteX1-17" fmla="*/ 1600200 w 10572750"/>
              <a:gd name="connsiteY1-18" fmla="*/ 1239497 h 2877797"/>
              <a:gd name="connsiteX2-19" fmla="*/ 4133850 w 10572750"/>
              <a:gd name="connsiteY2-20" fmla="*/ 2020547 h 2877797"/>
              <a:gd name="connsiteX3-21" fmla="*/ 5886450 w 10572750"/>
              <a:gd name="connsiteY3-22" fmla="*/ 401297 h 2877797"/>
              <a:gd name="connsiteX4-23" fmla="*/ 7486650 w 10572750"/>
              <a:gd name="connsiteY4-24" fmla="*/ 858497 h 2877797"/>
              <a:gd name="connsiteX5-25" fmla="*/ 9067800 w 10572750"/>
              <a:gd name="connsiteY5-26" fmla="*/ 1247 h 2877797"/>
              <a:gd name="connsiteX6-27" fmla="*/ 10572750 w 10572750"/>
              <a:gd name="connsiteY6-28" fmla="*/ 683638 h 2877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572750" h="2877797">
                <a:moveTo>
                  <a:pt x="0" y="2877797"/>
                </a:moveTo>
                <a:cubicBezTo>
                  <a:pt x="455612" y="2130084"/>
                  <a:pt x="911225" y="1382372"/>
                  <a:pt x="1600200" y="1239497"/>
                </a:cubicBezTo>
                <a:cubicBezTo>
                  <a:pt x="2289175" y="1096622"/>
                  <a:pt x="3419475" y="2160247"/>
                  <a:pt x="4133850" y="2020547"/>
                </a:cubicBezTo>
                <a:cubicBezTo>
                  <a:pt x="4848225" y="1880847"/>
                  <a:pt x="5464147" y="799698"/>
                  <a:pt x="5886450" y="401297"/>
                </a:cubicBezTo>
                <a:cubicBezTo>
                  <a:pt x="6308753" y="2896"/>
                  <a:pt x="6956425" y="925172"/>
                  <a:pt x="7486650" y="858497"/>
                </a:cubicBezTo>
                <a:cubicBezTo>
                  <a:pt x="8016875" y="791822"/>
                  <a:pt x="8553450" y="30390"/>
                  <a:pt x="9067800" y="1247"/>
                </a:cubicBezTo>
                <a:cubicBezTo>
                  <a:pt x="9582150" y="-27896"/>
                  <a:pt x="10125075" y="461388"/>
                  <a:pt x="10572750" y="683638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  <a:sym typeface="MiSans Normal" panose="00000500000000000000" charset="-122"/>
            </a:endParaRPr>
          </a:p>
        </p:txBody>
      </p:sp>
      <p:sp>
        <p:nvSpPr>
          <p:cNvPr id="66" name="任意多边形: 形状 50"/>
          <p:cNvSpPr/>
          <p:nvPr>
            <p:custDataLst>
              <p:tags r:id="rId7"/>
            </p:custDataLst>
          </p:nvPr>
        </p:nvSpPr>
        <p:spPr>
          <a:xfrm>
            <a:off x="40005" y="3021013"/>
            <a:ext cx="12163425" cy="218884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1315700"/>
              <a:gd name="connsiteY0-2" fmla="*/ 3084581 h 3084581"/>
              <a:gd name="connsiteX1-3" fmla="*/ 2457450 w 11315700"/>
              <a:gd name="connsiteY1-4" fmla="*/ 1255864 h 3084581"/>
              <a:gd name="connsiteX2-5" fmla="*/ 4991100 w 11315700"/>
              <a:gd name="connsiteY2-6" fmla="*/ 2036914 h 3084581"/>
              <a:gd name="connsiteX3-7" fmla="*/ 6743700 w 11315700"/>
              <a:gd name="connsiteY3-8" fmla="*/ 417664 h 3084581"/>
              <a:gd name="connsiteX4-9" fmla="*/ 8343900 w 11315700"/>
              <a:gd name="connsiteY4-10" fmla="*/ 874864 h 3084581"/>
              <a:gd name="connsiteX5-11" fmla="*/ 9925050 w 11315700"/>
              <a:gd name="connsiteY5-12" fmla="*/ 17614 h 3084581"/>
              <a:gd name="connsiteX6-13" fmla="*/ 11315700 w 11315700"/>
              <a:gd name="connsiteY6-14" fmla="*/ 379564 h 3084581"/>
              <a:gd name="connsiteX0-15" fmla="*/ 0 w 10839450"/>
              <a:gd name="connsiteY0-16" fmla="*/ 3068438 h 3068438"/>
              <a:gd name="connsiteX1-17" fmla="*/ 2457450 w 10839450"/>
              <a:gd name="connsiteY1-18" fmla="*/ 1239721 h 3068438"/>
              <a:gd name="connsiteX2-19" fmla="*/ 4991100 w 10839450"/>
              <a:gd name="connsiteY2-20" fmla="*/ 2020771 h 3068438"/>
              <a:gd name="connsiteX3-21" fmla="*/ 6743700 w 10839450"/>
              <a:gd name="connsiteY3-22" fmla="*/ 401521 h 3068438"/>
              <a:gd name="connsiteX4-23" fmla="*/ 8343900 w 10839450"/>
              <a:gd name="connsiteY4-24" fmla="*/ 858721 h 3068438"/>
              <a:gd name="connsiteX5-25" fmla="*/ 9925050 w 10839450"/>
              <a:gd name="connsiteY5-26" fmla="*/ 1471 h 3068438"/>
              <a:gd name="connsiteX6-27" fmla="*/ 10839450 w 10839450"/>
              <a:gd name="connsiteY6-28" fmla="*/ 670511 h 3068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39450" h="3068438">
                <a:moveTo>
                  <a:pt x="0" y="3068438"/>
                </a:moveTo>
                <a:cubicBezTo>
                  <a:pt x="455612" y="2320725"/>
                  <a:pt x="1625600" y="1414332"/>
                  <a:pt x="2457450" y="1239721"/>
                </a:cubicBezTo>
                <a:cubicBezTo>
                  <a:pt x="3289300" y="1065110"/>
                  <a:pt x="4276725" y="2160471"/>
                  <a:pt x="4991100" y="2020771"/>
                </a:cubicBezTo>
                <a:cubicBezTo>
                  <a:pt x="5705475" y="1881071"/>
                  <a:pt x="6184900" y="595196"/>
                  <a:pt x="6743700" y="401521"/>
                </a:cubicBezTo>
                <a:cubicBezTo>
                  <a:pt x="7302500" y="207846"/>
                  <a:pt x="7813675" y="925396"/>
                  <a:pt x="8343900" y="858721"/>
                </a:cubicBezTo>
                <a:cubicBezTo>
                  <a:pt x="8874125" y="792046"/>
                  <a:pt x="9509125" y="32839"/>
                  <a:pt x="9925050" y="1471"/>
                </a:cubicBezTo>
                <a:cubicBezTo>
                  <a:pt x="10340975" y="-29897"/>
                  <a:pt x="10391775" y="448261"/>
                  <a:pt x="10839450" y="670511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6720" y="3090228"/>
            <a:ext cx="967740" cy="52578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3135" y="4318318"/>
            <a:ext cx="937260" cy="23622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180000">
            <a:off x="5649595" y="4303078"/>
            <a:ext cx="937260" cy="236220"/>
          </a:xfrm>
          <a:prstGeom prst="rect">
            <a:avLst/>
          </a:prstGeom>
        </p:spPr>
      </p:pic>
      <p:cxnSp>
        <p:nvCxnSpPr>
          <p:cNvPr id="70" name="直接连接符 69"/>
          <p:cNvCxnSpPr/>
          <p:nvPr>
            <p:custDataLst>
              <p:tags r:id="rId11"/>
            </p:custDataLst>
          </p:nvPr>
        </p:nvCxnSpPr>
        <p:spPr>
          <a:xfrm>
            <a:off x="1057910" y="2496503"/>
            <a:ext cx="0" cy="154305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30000">
                  <a:schemeClr val="accent5">
                    <a:alpha val="100000"/>
                  </a:schemeClr>
                </a:gs>
                <a:gs pos="3000">
                  <a:schemeClr val="accent5">
                    <a:lumMod val="20000"/>
                    <a:lumOff val="80000"/>
                    <a:alpha val="100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71" name="直接连接符 70"/>
          <p:cNvCxnSpPr/>
          <p:nvPr>
            <p:custDataLst>
              <p:tags r:id="rId12"/>
            </p:custDataLst>
          </p:nvPr>
        </p:nvCxnSpPr>
        <p:spPr>
          <a:xfrm>
            <a:off x="4610735" y="1987868"/>
            <a:ext cx="0" cy="199771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30000">
                  <a:schemeClr val="accent5">
                    <a:alpha val="100000"/>
                  </a:schemeClr>
                </a:gs>
                <a:gs pos="3000">
                  <a:schemeClr val="accent5">
                    <a:lumMod val="20000"/>
                    <a:lumOff val="80000"/>
                    <a:alpha val="100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72" name="直接连接符 71"/>
          <p:cNvCxnSpPr/>
          <p:nvPr>
            <p:custDataLst>
              <p:tags r:id="rId13"/>
            </p:custDataLst>
          </p:nvPr>
        </p:nvCxnSpPr>
        <p:spPr>
          <a:xfrm>
            <a:off x="8263255" y="1639253"/>
            <a:ext cx="0" cy="154305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30000">
                  <a:schemeClr val="accent5">
                    <a:alpha val="100000"/>
                  </a:schemeClr>
                </a:gs>
                <a:gs pos="3000">
                  <a:schemeClr val="accent5">
                    <a:lumMod val="20000"/>
                    <a:lumOff val="80000"/>
                    <a:alpha val="100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</p:cxnSp>
      <p:sp>
        <p:nvSpPr>
          <p:cNvPr id="73" name="矩形 72"/>
          <p:cNvSpPr/>
          <p:nvPr>
            <p:custDataLst>
              <p:tags r:id="rId14"/>
            </p:custDataLst>
          </p:nvPr>
        </p:nvSpPr>
        <p:spPr>
          <a:xfrm>
            <a:off x="1127125" y="2610485"/>
            <a:ext cx="3051175" cy="9759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处理器：英特尔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 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酷睿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 Ultra 9 275HX 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二十四核</a:t>
            </a:r>
          </a:p>
          <a:p>
            <a:pPr marL="171450" indent="-1714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主板：微星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 MS-15M3</a:t>
            </a:r>
          </a:p>
          <a:p>
            <a:pPr marL="171450" indent="-1714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内存：海力士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 16GB DDR5 5600MHz</a:t>
            </a:r>
          </a:p>
          <a:p>
            <a:pPr marL="171450" indent="-1714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显卡：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NVIDIA GeForce RTX 5080 Laptop GPU(16GB/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微星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)</a:t>
            </a:r>
          </a:p>
        </p:txBody>
      </p:sp>
      <p:sp>
        <p:nvSpPr>
          <p:cNvPr id="74" name="矩形 73"/>
          <p:cNvSpPr/>
          <p:nvPr>
            <p:custDataLst>
              <p:tags r:id="rId15"/>
            </p:custDataLst>
          </p:nvPr>
        </p:nvSpPr>
        <p:spPr>
          <a:xfrm>
            <a:off x="1127125" y="2060258"/>
            <a:ext cx="2277110" cy="530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01 </a:t>
            </a:r>
            <a:r>
              <a:rPr lang="zh-CN" altLang="en-US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训练环境准备</a:t>
            </a:r>
          </a:p>
        </p:txBody>
      </p:sp>
      <p:cxnSp>
        <p:nvCxnSpPr>
          <p:cNvPr id="75" name="直接连接符 74"/>
          <p:cNvCxnSpPr/>
          <p:nvPr>
            <p:custDataLst>
              <p:tags r:id="rId16"/>
            </p:custDataLst>
          </p:nvPr>
        </p:nvCxnSpPr>
        <p:spPr>
          <a:xfrm>
            <a:off x="1802765" y="4090988"/>
            <a:ext cx="0" cy="132143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30000">
                  <a:schemeClr val="accent6">
                    <a:alpha val="100000"/>
                  </a:schemeClr>
                </a:gs>
                <a:gs pos="3000">
                  <a:schemeClr val="accent6">
                    <a:lumMod val="20000"/>
                    <a:lumOff val="80000"/>
                    <a:alpha val="100000"/>
                  </a:schemeClr>
                </a:gs>
                <a:gs pos="84000">
                  <a:schemeClr val="accent6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</p:cxnSp>
      <p:sp>
        <p:nvSpPr>
          <p:cNvPr id="77" name="矩形 76"/>
          <p:cNvSpPr/>
          <p:nvPr>
            <p:custDataLst>
              <p:tags r:id="rId17"/>
            </p:custDataLst>
          </p:nvPr>
        </p:nvSpPr>
        <p:spPr>
          <a:xfrm>
            <a:off x="2004060" y="4182428"/>
            <a:ext cx="2277110" cy="530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gradFill>
                  <a:gsLst>
                    <a:gs pos="0">
                      <a:schemeClr val="accent6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6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02 </a:t>
            </a:r>
            <a:r>
              <a:rPr lang="zh-CN" altLang="en-US" sz="2000" b="1">
                <a:gradFill>
                  <a:gsLst>
                    <a:gs pos="0">
                      <a:schemeClr val="accent6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6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数据集导入</a:t>
            </a:r>
          </a:p>
        </p:txBody>
      </p:sp>
      <p:sp>
        <p:nvSpPr>
          <p:cNvPr id="79" name="矩形 78"/>
          <p:cNvSpPr/>
          <p:nvPr>
            <p:custDataLst>
              <p:tags r:id="rId18"/>
            </p:custDataLst>
          </p:nvPr>
        </p:nvSpPr>
        <p:spPr>
          <a:xfrm>
            <a:off x="4812665" y="1336993"/>
            <a:ext cx="2277110" cy="530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03 </a:t>
            </a:r>
            <a:r>
              <a:rPr lang="zh-CN" altLang="en-US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模型训练</a:t>
            </a:r>
          </a:p>
        </p:txBody>
      </p:sp>
      <p:cxnSp>
        <p:nvCxnSpPr>
          <p:cNvPr id="80" name="直接连接符 79"/>
          <p:cNvCxnSpPr/>
          <p:nvPr>
            <p:custDataLst>
              <p:tags r:id="rId19"/>
            </p:custDataLst>
          </p:nvPr>
        </p:nvCxnSpPr>
        <p:spPr>
          <a:xfrm>
            <a:off x="6464935" y="4363403"/>
            <a:ext cx="0" cy="157162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30000">
                  <a:schemeClr val="accent6">
                    <a:alpha val="100000"/>
                  </a:schemeClr>
                </a:gs>
                <a:gs pos="3000">
                  <a:schemeClr val="accent6">
                    <a:lumMod val="20000"/>
                    <a:lumOff val="80000"/>
                    <a:alpha val="100000"/>
                  </a:schemeClr>
                </a:gs>
                <a:gs pos="83000">
                  <a:schemeClr val="accent6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</p:cxnSp>
      <p:sp>
        <p:nvSpPr>
          <p:cNvPr id="81" name="矩形 80"/>
          <p:cNvSpPr/>
          <p:nvPr>
            <p:custDataLst>
              <p:tags r:id="rId20"/>
            </p:custDataLst>
          </p:nvPr>
        </p:nvSpPr>
        <p:spPr>
          <a:xfrm>
            <a:off x="6744970" y="4885055"/>
            <a:ext cx="3771265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使用模型选择矩阵进行比较选择模型，选择标准如下：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优先考虑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mAP@0.5 &gt; 0.85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确保两类行为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AP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差值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 &lt; 0.1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根据部署环境选择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FPS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达标的最小模型</a:t>
            </a:r>
          </a:p>
        </p:txBody>
      </p:sp>
      <p:sp>
        <p:nvSpPr>
          <p:cNvPr id="82" name="矩形 81"/>
          <p:cNvSpPr/>
          <p:nvPr>
            <p:custDataLst>
              <p:tags r:id="rId21"/>
            </p:custDataLst>
          </p:nvPr>
        </p:nvSpPr>
        <p:spPr>
          <a:xfrm>
            <a:off x="6672580" y="4257993"/>
            <a:ext cx="2277110" cy="53022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gradFill>
                  <a:gsLst>
                    <a:gs pos="0">
                      <a:schemeClr val="accent6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6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04 </a:t>
            </a:r>
            <a:r>
              <a:rPr lang="zh-CN" altLang="en-US" sz="2000" b="1">
                <a:gradFill>
                  <a:gsLst>
                    <a:gs pos="0">
                      <a:schemeClr val="accent6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6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模型对比选择</a:t>
            </a:r>
          </a:p>
        </p:txBody>
      </p:sp>
      <p:sp>
        <p:nvSpPr>
          <p:cNvPr id="83" name="矩形 82"/>
          <p:cNvSpPr/>
          <p:nvPr>
            <p:custDataLst>
              <p:tags r:id="rId22"/>
            </p:custDataLst>
          </p:nvPr>
        </p:nvSpPr>
        <p:spPr>
          <a:xfrm>
            <a:off x="8472170" y="1628775"/>
            <a:ext cx="2780665" cy="14211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指标监控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：关注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mAP@0.5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（常规精度）、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mAP@0.5:0.95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（严格精度）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混淆矩阵分析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：检查类别间误检（如摔倒误判为抽烟）。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过拟合处理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：增加权重衰减（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--weight_decay 0.0005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）</a:t>
            </a:r>
          </a:p>
        </p:txBody>
      </p:sp>
      <p:sp>
        <p:nvSpPr>
          <p:cNvPr id="84" name="矩形 83"/>
          <p:cNvSpPr/>
          <p:nvPr>
            <p:custDataLst>
              <p:tags r:id="rId23"/>
            </p:custDataLst>
          </p:nvPr>
        </p:nvSpPr>
        <p:spPr>
          <a:xfrm>
            <a:off x="8474075" y="978218"/>
            <a:ext cx="2277110" cy="53022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05  </a:t>
            </a:r>
            <a:r>
              <a:rPr lang="zh-CN" altLang="en-US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模型优化微调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004060" y="4999990"/>
            <a:ext cx="2997835" cy="1630045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  <a:prstDash val="sysDash"/>
          </a:ln>
          <a:effectLst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000">
                <a:solidFill>
                  <a:schemeClr val="tx1"/>
                </a:solidFill>
              </a:rPr>
              <a:t>Smoke-Fall-YOLO-datasets/</a:t>
            </a:r>
          </a:p>
          <a:p>
            <a:pPr algn="l"/>
            <a:r>
              <a:rPr lang="en-US" altLang="zh-CN" sz="1000">
                <a:solidFill>
                  <a:schemeClr val="tx1"/>
                </a:solidFill>
              </a:rPr>
              <a:t>|---images/</a:t>
            </a:r>
          </a:p>
          <a:p>
            <a:pPr algn="l"/>
            <a:r>
              <a:rPr lang="en-US" altLang="zh-CN" sz="1000">
                <a:solidFill>
                  <a:schemeClr val="tx1"/>
                </a:solidFill>
              </a:rPr>
              <a:t>|    |---train/             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训练集图片</a:t>
            </a:r>
            <a:endParaRPr lang="en-US" altLang="zh-CN" sz="900" i="1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</a:rPr>
              <a:t>|    |---val/               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图片</a:t>
            </a:r>
          </a:p>
          <a:p>
            <a:pPr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altLang="zh-CN" sz="900" i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sym typeface="+mn-ea"/>
              </a:rPr>
              <a:t>|---labels/</a:t>
            </a:r>
            <a:endParaRPr lang="en-US" altLang="zh-CN" sz="1000">
              <a:solidFill>
                <a:schemeClr val="tx1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|    |---train/             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集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标注</a:t>
            </a:r>
            <a:endParaRPr lang="en-US" altLang="zh-CN" sz="900" i="1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|    |---val/               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集标注</a:t>
            </a:r>
          </a:p>
          <a:p>
            <a:pPr algn="l"/>
            <a:r>
              <a:rPr lang="en-US" altLang="zh-CN" sz="1000">
                <a:solidFill>
                  <a:schemeClr val="tx1"/>
                </a:solidFill>
                <a:sym typeface="+mn-ea"/>
              </a:rPr>
              <a:t>|</a:t>
            </a:r>
          </a:p>
          <a:p>
            <a:pPr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|---smoke_fall.yaml    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#数据集配置文件</a:t>
            </a:r>
            <a:endParaRPr lang="en-US" altLang="zh-CN" sz="900" i="1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2305" y="4705985"/>
            <a:ext cx="190119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000"/>
              <a:t>按以下目录结构导入数据集</a:t>
            </a:r>
          </a:p>
        </p:txBody>
      </p:sp>
      <p:sp>
        <p:nvSpPr>
          <p:cNvPr id="2" name="矩形 1"/>
          <p:cNvSpPr/>
          <p:nvPr>
            <p:custDataLst>
              <p:tags r:id="rId24"/>
            </p:custDataLst>
          </p:nvPr>
        </p:nvSpPr>
        <p:spPr>
          <a:xfrm>
            <a:off x="4799965" y="1798320"/>
            <a:ext cx="3771265" cy="19208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YOLOv8系列：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YOLOv8n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超轻量级，参数量最少，推理速度极快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YOLOv8s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轻量级，平衡速度和精度，参数量适中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YOLOv8m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中等大小，精度较高，速度稍慢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YOLO-11系列：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YOLO-11n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超轻量级，极简设计，适合资源严格受限环境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YOLO-11s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轻量级，优化计算效率，保持较好精度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YOLO-11m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中等，平衡模型深度与性能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12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模型选择与训练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>
                <a:sym typeface="+mn-ea"/>
              </a:rPr>
              <a:t>模型训练及初步分析</a:t>
            </a:r>
          </a:p>
        </p:txBody>
      </p:sp>
      <p:sp>
        <p:nvSpPr>
          <p:cNvPr id="28" name="矩形: 圆角 4"/>
          <p:cNvSpPr/>
          <p:nvPr/>
        </p:nvSpPr>
        <p:spPr>
          <a:xfrm>
            <a:off x="635" y="998220"/>
            <a:ext cx="12191365" cy="110236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ctr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使用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六类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模型进行训练：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系列（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YOLOv8n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，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YOLOv8s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，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YOLOv8m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）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YOLO11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系列（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YOLO11n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YOLO11s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YOLO11m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）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通过图像化简单观察输出结果，六类模型的训练效果差别不大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79425" y="2277110"/>
            <a:ext cx="3552825" cy="2151995"/>
            <a:chOff x="755" y="3699"/>
            <a:chExt cx="5240" cy="3174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4" name="图片 0" descr="results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" y="3699"/>
              <a:ext cx="5240" cy="2620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2" name="文本框 1"/>
            <p:cNvSpPr txBox="1"/>
            <p:nvPr/>
          </p:nvSpPr>
          <p:spPr>
            <a:xfrm>
              <a:off x="2576" y="6421"/>
              <a:ext cx="1598" cy="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400"/>
                <a:t>YOLOv8n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9418955" y="6355080"/>
            <a:ext cx="1083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/>
              <a:t>YOLO11m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334510" y="2277110"/>
            <a:ext cx="3549650" cy="2151380"/>
            <a:chOff x="6826" y="3586"/>
            <a:chExt cx="5590" cy="3388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5" name="文本框 14"/>
            <p:cNvSpPr txBox="1"/>
            <p:nvPr/>
          </p:nvSpPr>
          <p:spPr>
            <a:xfrm>
              <a:off x="8766" y="6492"/>
              <a:ext cx="1706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400"/>
                <a:t>YOLOv8s</a:t>
              </a:r>
            </a:p>
          </p:txBody>
        </p:sp>
        <p:pic>
          <p:nvPicPr>
            <p:cNvPr id="30" name="图片 29" descr="result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6" y="3586"/>
              <a:ext cx="5590" cy="279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34" name="组合 33"/>
          <p:cNvGrpSpPr/>
          <p:nvPr/>
        </p:nvGrpSpPr>
        <p:grpSpPr>
          <a:xfrm>
            <a:off x="8187690" y="2279015"/>
            <a:ext cx="3549650" cy="2149475"/>
            <a:chOff x="12894" y="3589"/>
            <a:chExt cx="5590" cy="3385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1" name="文本框 20"/>
            <p:cNvSpPr txBox="1"/>
            <p:nvPr/>
          </p:nvSpPr>
          <p:spPr>
            <a:xfrm>
              <a:off x="14833" y="6492"/>
              <a:ext cx="1706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400"/>
                <a:t>YOLOv8m</a:t>
              </a:r>
            </a:p>
          </p:txBody>
        </p:sp>
        <p:pic>
          <p:nvPicPr>
            <p:cNvPr id="31" name="图片 30" descr="result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94" y="3589"/>
              <a:ext cx="5590" cy="279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36" name="组合 35"/>
          <p:cNvGrpSpPr/>
          <p:nvPr/>
        </p:nvGrpSpPr>
        <p:grpSpPr>
          <a:xfrm>
            <a:off x="479425" y="4511040"/>
            <a:ext cx="3549650" cy="2150110"/>
            <a:chOff x="755" y="7104"/>
            <a:chExt cx="5590" cy="3386"/>
          </a:xfrm>
          <a:effectLst/>
        </p:grpSpPr>
        <p:sp>
          <p:nvSpPr>
            <p:cNvPr id="12" name="文本框 11"/>
            <p:cNvSpPr txBox="1"/>
            <p:nvPr/>
          </p:nvSpPr>
          <p:spPr>
            <a:xfrm>
              <a:off x="2699" y="10008"/>
              <a:ext cx="1706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400"/>
                <a:t>YOLO11n</a:t>
              </a:r>
            </a:p>
          </p:txBody>
        </p:sp>
        <p:pic>
          <p:nvPicPr>
            <p:cNvPr id="32" name="图片 31" descr="result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" y="7104"/>
              <a:ext cx="5590" cy="279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37" name="组合 36"/>
          <p:cNvGrpSpPr/>
          <p:nvPr/>
        </p:nvGrpSpPr>
        <p:grpSpPr>
          <a:xfrm>
            <a:off x="4331970" y="4509135"/>
            <a:ext cx="3549650" cy="2152015"/>
            <a:chOff x="6822" y="7101"/>
            <a:chExt cx="5590" cy="3389"/>
          </a:xfrm>
          <a:effectLst/>
        </p:grpSpPr>
        <p:sp>
          <p:nvSpPr>
            <p:cNvPr id="18" name="文本框 17"/>
            <p:cNvSpPr txBox="1"/>
            <p:nvPr/>
          </p:nvSpPr>
          <p:spPr>
            <a:xfrm>
              <a:off x="8767" y="10008"/>
              <a:ext cx="1706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1400"/>
                <a:t>YOLO11s</a:t>
              </a:r>
            </a:p>
          </p:txBody>
        </p:sp>
        <p:pic>
          <p:nvPicPr>
            <p:cNvPr id="35" name="图片 34" descr="result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2" y="7101"/>
              <a:ext cx="5590" cy="279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pic>
        <p:nvPicPr>
          <p:cNvPr id="38" name="图片 37" descr="result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4515" y="4504690"/>
            <a:ext cx="3549600" cy="17748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13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模型选择与训练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>
                <a:sym typeface="+mn-ea"/>
              </a:rPr>
              <a:t>训练结果分析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: 圆角 4"/>
          <p:cNvSpPr/>
          <p:nvPr/>
        </p:nvSpPr>
        <p:spPr>
          <a:xfrm>
            <a:off x="-42545" y="4004945"/>
            <a:ext cx="12249150" cy="232092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85" name="Table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13690" y="1412875"/>
          <a:ext cx="4676140" cy="226822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72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3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4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model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mAP50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mAP50_95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FPS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params_M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FLOPs_G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train_time_h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YOLOv8n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0.38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120.60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3.20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4.40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0.26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YOLOv8s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0.41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89.40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11.20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14.40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0.39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YOLOv8m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0.41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25.90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78.70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YOLO-11n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0.35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124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2.60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3.30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0.28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YOLO-11s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0.38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9.70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22.30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0.39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YOLO-11m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0.39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21.20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65.40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 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34645" y="4077335"/>
            <a:ext cx="4739005" cy="1935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训练结果不理想：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360045" marR="0" lvl="1" indent="-21590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最高精度仅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0.79 mAP50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YOLOv8s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），所有模型未达到工业级标准（通常需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&gt;0.85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）。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360045" marR="0" lvl="1" indent="-21590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YOLO11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系列模型的总体效果不如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系列模型。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根本原因：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360045" marR="0" lvl="1" indent="-21590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样本数量不足：模型可能欠拟合，导致泛化能力差。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360045" marR="0" lvl="1" indent="-21590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训练时间不足：部分模型（如YOLOv8m）训练仅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0.75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小时，可能未收敛。</a:t>
            </a:r>
          </a:p>
        </p:txBody>
      </p:sp>
      <p:pic>
        <p:nvPicPr>
          <p:cNvPr id="2" name="图片 0" descr="model_comparis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010" y="1052195"/>
            <a:ext cx="6831000" cy="4554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4"/>
          <p:cNvSpPr/>
          <p:nvPr/>
        </p:nvSpPr>
        <p:spPr>
          <a:xfrm>
            <a:off x="635" y="963295"/>
            <a:ext cx="2433320" cy="590867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ctr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14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模型选择与训练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>
                <a:sym typeface="+mn-ea"/>
              </a:rPr>
              <a:t>模型训练方案优化</a:t>
            </a:r>
            <a:r>
              <a:rPr lang="en-US" altLang="zh-CN" sz="1600">
                <a:sym typeface="+mn-ea"/>
              </a:rPr>
              <a:t>—</a:t>
            </a:r>
            <a:r>
              <a:rPr sz="1600">
                <a:sym typeface="+mn-ea"/>
              </a:rPr>
              <a:t>增加样本数量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78450" y="965835"/>
            <a:ext cx="0" cy="5904000"/>
          </a:xfrm>
          <a:prstGeom prst="line">
            <a:avLst/>
          </a:prstGeom>
          <a:solidFill>
            <a:srgbClr val="305A82"/>
          </a:solidFill>
          <a:ln w="28575" cmpd="sng">
            <a:solidFill>
              <a:schemeClr val="bg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98450" y="1341755"/>
            <a:ext cx="360000" cy="360000"/>
          </a:xfrm>
          <a:prstGeom prst="ellipse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70450" y="4936490"/>
            <a:ext cx="216000" cy="216000"/>
          </a:xfrm>
          <a:prstGeom prst="ellipse">
            <a:avLst/>
          </a:prstGeom>
          <a:solidFill>
            <a:srgbClr val="0070C0"/>
          </a:solidFill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70450" y="5588000"/>
            <a:ext cx="216000" cy="216000"/>
          </a:xfrm>
          <a:prstGeom prst="ellipse">
            <a:avLst/>
          </a:prstGeom>
          <a:solidFill>
            <a:srgbClr val="0070C0"/>
          </a:solidFill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6595" y="1260000"/>
            <a:ext cx="1534160" cy="3201035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pPr marL="0" indent="0" fontAlgn="auto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增加样本数量：</a:t>
            </a:r>
          </a:p>
          <a:p>
            <a:pPr marL="144145" indent="-144145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理由：当前数据量可能不足以覆盖场景多样性，导致模型欠拟合。</a:t>
            </a:r>
          </a:p>
          <a:p>
            <a:pPr marL="144145" indent="-144145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实施步骤：</a:t>
            </a:r>
          </a:p>
          <a:p>
            <a:pPr marL="288290" lvl="1" indent="-215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200" b="0" i="0" dirty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收集至少</a:t>
            </a:r>
            <a:r>
              <a:rPr lang="en-US" altLang="zh-CN" sz="1200" b="0" i="0" dirty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200" b="0" i="0" dirty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倍原始数据量</a:t>
            </a:r>
          </a:p>
          <a:p>
            <a:pPr marL="288290" lvl="1" indent="-215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200" b="0" i="0" dirty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确保困难样本（小目标、遮挡）占比</a:t>
            </a:r>
            <a:r>
              <a:rPr lang="en-US" altLang="zh-CN" sz="1200" b="0" i="0" dirty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≥20%</a:t>
            </a:r>
            <a:r>
              <a:rPr lang="zh-CN" altLang="en-US" sz="1200" b="0" i="0" dirty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6595" y="4869815"/>
            <a:ext cx="18395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快速验证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6595" y="5511165"/>
            <a:ext cx="18395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模型优化训练</a:t>
            </a:r>
          </a:p>
        </p:txBody>
      </p:sp>
      <p:graphicFrame>
        <p:nvGraphicFramePr>
          <p:cNvPr id="85" name="Table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617470" y="1586865"/>
          <a:ext cx="4146550" cy="4284345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889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3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690">
                <a:tc>
                  <a:txBody>
                    <a:bodyPr/>
                    <a:lstStyle>
                      <a:lvl1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60000"/>
                        <a:buFont typeface="Wingdings" panose="05000000000000000000" pitchFamily="2" charset="2"/>
                        <a:defRPr sz="19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1pPr>
                      <a:lvl2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2pPr>
                      <a:lvl3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4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3pPr>
                      <a:lvl4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2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4pPr>
                      <a:lvl5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5pPr>
                      <a:lvl6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6pPr>
                      <a:lvl7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7pPr>
                      <a:lvl8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8pPr>
                      <a:lvl9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cs typeface="微软雅黑" panose="020B0503020204020204" charset="-122"/>
                        </a:rPr>
                        <a:t>数据集类型</a:t>
                      </a: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cs typeface="微软雅黑" panose="020B0503020204020204" charset="-122"/>
                        </a:rPr>
                        <a:t> </a:t>
                      </a:r>
                    </a:p>
                  </a:txBody>
                  <a:tcPr marL="0" marR="0" marT="35537" marB="35537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统计项</a:t>
                      </a: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值</a:t>
                      </a: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图像总数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10487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检测目标实例总量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10838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平均每张图像目标数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1.03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Smoke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5085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48.49%)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Fall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5402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51.51%)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75"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图像总数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1159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检测目标实例总量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1229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8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平均每张图像目标数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1.06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Smoke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545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47.02%)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1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Fall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614 (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52.98%)</a:t>
                      </a:r>
                      <a:endParaRPr lang="en-US" altLang="zh-CN" sz="1200" b="0" i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8" name="图表 2"/>
          <p:cNvPicPr/>
          <p:nvPr/>
        </p:nvPicPr>
        <p:blipFill>
          <a:blip r:embed="rId4"/>
          <a:stretch>
            <a:fillRect/>
          </a:stretch>
        </p:blipFill>
        <p:spPr>
          <a:xfrm>
            <a:off x="7276388" y="1741383"/>
            <a:ext cx="3813175" cy="1739900"/>
          </a:xfrm>
          <a:prstGeom prst="rect">
            <a:avLst/>
          </a:prstGeom>
          <a:ln>
            <a:noFill/>
          </a:ln>
        </p:spPr>
      </p:pic>
      <p:pic>
        <p:nvPicPr>
          <p:cNvPr id="23" name="图表 2"/>
          <p:cNvPicPr/>
          <p:nvPr/>
        </p:nvPicPr>
        <p:blipFill>
          <a:blip r:embed="rId5"/>
          <a:stretch>
            <a:fillRect/>
          </a:stretch>
        </p:blipFill>
        <p:spPr>
          <a:xfrm>
            <a:off x="7276388" y="4153217"/>
            <a:ext cx="3813175" cy="17399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15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模型选择与训练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>
                <a:sym typeface="+mn-ea"/>
              </a:rPr>
              <a:t>模型训练方案优化</a:t>
            </a:r>
            <a:r>
              <a:rPr lang="en-US" altLang="zh-CN" sz="1600">
                <a:sym typeface="+mn-ea"/>
              </a:rPr>
              <a:t>—</a:t>
            </a:r>
            <a:r>
              <a:rPr sz="1600">
                <a:sym typeface="+mn-ea"/>
              </a:rPr>
              <a:t>快速验证</a:t>
            </a:r>
            <a:endParaRPr lang="en-US" altLang="zh-CN" sz="1600"/>
          </a:p>
        </p:txBody>
      </p:sp>
      <p:sp>
        <p:nvSpPr>
          <p:cNvPr id="85" name="任意多边形: 形状 7"/>
          <p:cNvSpPr/>
          <p:nvPr>
            <p:custDataLst>
              <p:tags r:id="rId1"/>
            </p:custDataLst>
          </p:nvPr>
        </p:nvSpPr>
        <p:spPr>
          <a:xfrm>
            <a:off x="4495165" y="2361565"/>
            <a:ext cx="5956935" cy="2713990"/>
          </a:xfrm>
          <a:custGeom>
            <a:avLst/>
            <a:gdLst>
              <a:gd name="connsiteX0" fmla="*/ 1309688 w 6238875"/>
              <a:gd name="connsiteY0" fmla="*/ 666750 h 2842164"/>
              <a:gd name="connsiteX1" fmla="*/ 0 w 6238875"/>
              <a:gd name="connsiteY1" fmla="*/ 1662113 h 2842164"/>
              <a:gd name="connsiteX2" fmla="*/ 1281113 w 6238875"/>
              <a:gd name="connsiteY2" fmla="*/ 2400300 h 2842164"/>
              <a:gd name="connsiteX3" fmla="*/ 3167063 w 6238875"/>
              <a:gd name="connsiteY3" fmla="*/ 2842165 h 2842164"/>
              <a:gd name="connsiteX4" fmla="*/ 6238875 w 6238875"/>
              <a:gd name="connsiteY4" fmla="*/ 2690813 h 2842164"/>
              <a:gd name="connsiteX5" fmla="*/ 5176838 w 6238875"/>
              <a:gd name="connsiteY5" fmla="*/ 666750 h 2842164"/>
              <a:gd name="connsiteX6" fmla="*/ 4081463 w 6238875"/>
              <a:gd name="connsiteY6" fmla="*/ 0 h 2842164"/>
              <a:gd name="connsiteX7" fmla="*/ 1309688 w 6238875"/>
              <a:gd name="connsiteY7" fmla="*/ 666750 h 2842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8875" h="2842164">
                <a:moveTo>
                  <a:pt x="1309688" y="666750"/>
                </a:moveTo>
                <a:lnTo>
                  <a:pt x="0" y="1662113"/>
                </a:lnTo>
                <a:lnTo>
                  <a:pt x="1281113" y="2400300"/>
                </a:lnTo>
                <a:lnTo>
                  <a:pt x="3167063" y="2842165"/>
                </a:lnTo>
                <a:lnTo>
                  <a:pt x="6238875" y="2690813"/>
                </a:lnTo>
                <a:lnTo>
                  <a:pt x="5176838" y="666750"/>
                </a:lnTo>
                <a:lnTo>
                  <a:pt x="4081463" y="0"/>
                </a:lnTo>
                <a:lnTo>
                  <a:pt x="1309688" y="666750"/>
                </a:lnTo>
                <a:close/>
              </a:path>
            </a:pathLst>
          </a:custGeom>
          <a:noFill/>
          <a:ln w="9525" cap="flat">
            <a:solidFill>
              <a:schemeClr val="accent1">
                <a:lumMod val="40000"/>
                <a:lumOff val="60000"/>
                <a:alpha val="7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86" name="任意多边形: 形状 8"/>
          <p:cNvSpPr/>
          <p:nvPr>
            <p:custDataLst>
              <p:tags r:id="rId2"/>
            </p:custDataLst>
          </p:nvPr>
        </p:nvSpPr>
        <p:spPr>
          <a:xfrm>
            <a:off x="5718810" y="2947035"/>
            <a:ext cx="941070" cy="1655445"/>
          </a:xfrm>
          <a:custGeom>
            <a:avLst/>
            <a:gdLst>
              <a:gd name="connsiteX0" fmla="*/ 985838 w 985837"/>
              <a:gd name="connsiteY0" fmla="*/ 1604963 h 1733550"/>
              <a:gd name="connsiteX1" fmla="*/ 0 w 985837"/>
              <a:gd name="connsiteY1" fmla="*/ 1733550 h 1733550"/>
              <a:gd name="connsiteX2" fmla="*/ 28575 w 985837"/>
              <a:gd name="connsiteY2" fmla="*/ 0 h 1733550"/>
              <a:gd name="connsiteX3" fmla="*/ 985838 w 985837"/>
              <a:gd name="connsiteY3" fmla="*/ 1604963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837" h="1733550">
                <a:moveTo>
                  <a:pt x="985838" y="1604963"/>
                </a:moveTo>
                <a:lnTo>
                  <a:pt x="0" y="1733550"/>
                </a:lnTo>
                <a:lnTo>
                  <a:pt x="28575" y="0"/>
                </a:lnTo>
                <a:lnTo>
                  <a:pt x="985838" y="1604963"/>
                </a:lnTo>
                <a:close/>
              </a:path>
            </a:pathLst>
          </a:custGeom>
          <a:noFill/>
          <a:ln w="9525" cap="flat">
            <a:solidFill>
              <a:schemeClr val="accent1">
                <a:lumMod val="40000"/>
                <a:lumOff val="60000"/>
                <a:alpha val="7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87" name="任意多边形: 形状 9"/>
          <p:cNvSpPr/>
          <p:nvPr>
            <p:custDataLst>
              <p:tags r:id="rId3"/>
            </p:custDataLst>
          </p:nvPr>
        </p:nvSpPr>
        <p:spPr>
          <a:xfrm>
            <a:off x="5746115" y="2947035"/>
            <a:ext cx="3387725" cy="2077085"/>
          </a:xfrm>
          <a:custGeom>
            <a:avLst/>
            <a:gdLst>
              <a:gd name="connsiteX0" fmla="*/ 0 w 3548062"/>
              <a:gd name="connsiteY0" fmla="*/ 0 h 2175414"/>
              <a:gd name="connsiteX1" fmla="*/ 1866900 w 3548062"/>
              <a:gd name="connsiteY1" fmla="*/ 511874 h 2175414"/>
              <a:gd name="connsiteX2" fmla="*/ 957263 w 3548062"/>
              <a:gd name="connsiteY2" fmla="*/ 1604963 h 2175414"/>
              <a:gd name="connsiteX3" fmla="*/ 1857375 w 3548062"/>
              <a:gd name="connsiteY3" fmla="*/ 2175415 h 2175414"/>
              <a:gd name="connsiteX4" fmla="*/ 3548063 w 3548062"/>
              <a:gd name="connsiteY4" fmla="*/ 1509713 h 2175414"/>
              <a:gd name="connsiteX5" fmla="*/ 1866900 w 3548062"/>
              <a:gd name="connsiteY5" fmla="*/ 511874 h 2175414"/>
              <a:gd name="connsiteX6" fmla="*/ 1866900 w 3548062"/>
              <a:gd name="connsiteY6" fmla="*/ 2056543 h 217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8062" h="2175414">
                <a:moveTo>
                  <a:pt x="0" y="0"/>
                </a:moveTo>
                <a:lnTo>
                  <a:pt x="1866900" y="511874"/>
                </a:lnTo>
                <a:lnTo>
                  <a:pt x="957263" y="1604963"/>
                </a:lnTo>
                <a:lnTo>
                  <a:pt x="1857375" y="2175415"/>
                </a:lnTo>
                <a:lnTo>
                  <a:pt x="3548063" y="1509713"/>
                </a:lnTo>
                <a:lnTo>
                  <a:pt x="1866900" y="511874"/>
                </a:lnTo>
                <a:lnTo>
                  <a:pt x="1866900" y="2056543"/>
                </a:lnTo>
              </a:path>
            </a:pathLst>
          </a:custGeom>
          <a:noFill/>
          <a:ln w="9525" cap="flat">
            <a:solidFill>
              <a:schemeClr val="accent1">
                <a:lumMod val="40000"/>
                <a:lumOff val="60000"/>
                <a:alpha val="7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88" name="任意多边形: 形状 10"/>
          <p:cNvSpPr/>
          <p:nvPr>
            <p:custDataLst>
              <p:tags r:id="rId4"/>
            </p:custDataLst>
          </p:nvPr>
        </p:nvSpPr>
        <p:spPr>
          <a:xfrm>
            <a:off x="7527925" y="2310130"/>
            <a:ext cx="2924175" cy="2569210"/>
          </a:xfrm>
          <a:custGeom>
            <a:avLst/>
            <a:gdLst>
              <a:gd name="connsiteX0" fmla="*/ 904875 w 3062287"/>
              <a:gd name="connsiteY0" fmla="*/ 0 h 2690812"/>
              <a:gd name="connsiteX1" fmla="*/ 0 w 3062287"/>
              <a:gd name="connsiteY1" fmla="*/ 1178624 h 2690812"/>
              <a:gd name="connsiteX2" fmla="*/ 2000250 w 3062287"/>
              <a:gd name="connsiteY2" fmla="*/ 742950 h 2690812"/>
              <a:gd name="connsiteX3" fmla="*/ 1681163 w 3062287"/>
              <a:gd name="connsiteY3" fmla="*/ 2176463 h 2690812"/>
              <a:gd name="connsiteX4" fmla="*/ 3062288 w 3062287"/>
              <a:gd name="connsiteY4" fmla="*/ 2690813 h 269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287" h="2690812">
                <a:moveTo>
                  <a:pt x="904875" y="0"/>
                </a:moveTo>
                <a:lnTo>
                  <a:pt x="0" y="1178624"/>
                </a:lnTo>
                <a:lnTo>
                  <a:pt x="2000250" y="742950"/>
                </a:lnTo>
                <a:lnTo>
                  <a:pt x="1681163" y="2176463"/>
                </a:lnTo>
                <a:lnTo>
                  <a:pt x="3062288" y="2690813"/>
                </a:lnTo>
              </a:path>
            </a:pathLst>
          </a:custGeom>
          <a:noFill/>
          <a:ln w="9525" cap="flat">
            <a:solidFill>
              <a:schemeClr val="accent1">
                <a:lumMod val="40000"/>
                <a:lumOff val="60000"/>
                <a:alpha val="7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89" name="任意多边形: 形状 12"/>
          <p:cNvSpPr/>
          <p:nvPr>
            <p:custDataLst>
              <p:tags r:id="rId5"/>
            </p:custDataLst>
          </p:nvPr>
        </p:nvSpPr>
        <p:spPr>
          <a:xfrm>
            <a:off x="6682740" y="2637790"/>
            <a:ext cx="1691640" cy="1691640"/>
          </a:xfrm>
          <a:custGeom>
            <a:avLst/>
            <a:gdLst>
              <a:gd name="connsiteX0" fmla="*/ 1771650 w 1771650"/>
              <a:gd name="connsiteY0" fmla="*/ 885825 h 1771650"/>
              <a:gd name="connsiteX1" fmla="*/ 885825 w 1771650"/>
              <a:gd name="connsiteY1" fmla="*/ 1771650 h 1771650"/>
              <a:gd name="connsiteX2" fmla="*/ 0 w 1771650"/>
              <a:gd name="connsiteY2" fmla="*/ 885825 h 1771650"/>
              <a:gd name="connsiteX3" fmla="*/ 885825 w 1771650"/>
              <a:gd name="connsiteY3" fmla="*/ 0 h 1771650"/>
              <a:gd name="connsiteX4" fmla="*/ 1771650 w 1771650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1771650" y="885825"/>
                </a:move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ubicBezTo>
                  <a:pt x="1375053" y="0"/>
                  <a:pt x="1771650" y="396597"/>
                  <a:pt x="1771650" y="885825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  <a:alpha val="100000"/>
                </a:schemeClr>
              </a:gs>
              <a:gs pos="16000">
                <a:schemeClr val="accent1">
                  <a:alpha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miter/>
          </a:ln>
          <a:effectLst>
            <a:outerShdw blurRad="762000" dist="368300" dir="21000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360045" tIns="935990" rIns="360045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rgbClr val="FFFFFF"/>
              </a:solidFill>
              <a:sym typeface="+mn-ea"/>
            </a:endParaRPr>
          </a:p>
        </p:txBody>
      </p:sp>
      <p:sp useBgFill="1">
        <p:nvSpPr>
          <p:cNvPr id="90" name="任意多边形: 形状 19"/>
          <p:cNvSpPr/>
          <p:nvPr>
            <p:custDataLst>
              <p:tags r:id="rId6"/>
            </p:custDataLst>
          </p:nvPr>
        </p:nvSpPr>
        <p:spPr>
          <a:xfrm>
            <a:off x="4408805" y="3811270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 useBgFill="1">
        <p:nvSpPr>
          <p:cNvPr id="91" name="任意多边形: 形状 20"/>
          <p:cNvSpPr/>
          <p:nvPr>
            <p:custDataLst>
              <p:tags r:id="rId7"/>
            </p:custDataLst>
          </p:nvPr>
        </p:nvSpPr>
        <p:spPr>
          <a:xfrm>
            <a:off x="8328660" y="2246630"/>
            <a:ext cx="127635" cy="127635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 useBgFill="1">
        <p:nvSpPr>
          <p:cNvPr id="92" name="任意多边形: 形状 21"/>
          <p:cNvSpPr/>
          <p:nvPr>
            <p:custDataLst>
              <p:tags r:id="rId8"/>
            </p:custDataLst>
          </p:nvPr>
        </p:nvSpPr>
        <p:spPr>
          <a:xfrm>
            <a:off x="10365740" y="4793615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 useBgFill="1">
        <p:nvSpPr>
          <p:cNvPr id="93" name="任意多边形: 形状 22"/>
          <p:cNvSpPr/>
          <p:nvPr>
            <p:custDataLst>
              <p:tags r:id="rId9"/>
            </p:custDataLst>
          </p:nvPr>
        </p:nvSpPr>
        <p:spPr>
          <a:xfrm>
            <a:off x="6573520" y="4392930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1">
                    <a:alpha val="25000"/>
                  </a:schemeClr>
                </a:gs>
              </a:gsLst>
              <a:lin ang="0" scaled="0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5" name="任意多边形: 形状 21"/>
          <p:cNvSpPr/>
          <p:nvPr>
            <p:custDataLst>
              <p:tags r:id="rId10"/>
            </p:custDataLst>
          </p:nvPr>
        </p:nvSpPr>
        <p:spPr>
          <a:xfrm>
            <a:off x="10475595" y="2551430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lumMod val="60000"/>
                  <a:lumOff val="40000"/>
                  <a:alpha val="900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6" name="任意多边形: 形状 21"/>
          <p:cNvSpPr/>
          <p:nvPr>
            <p:custDataLst>
              <p:tags r:id="rId11"/>
            </p:custDataLst>
          </p:nvPr>
        </p:nvSpPr>
        <p:spPr>
          <a:xfrm>
            <a:off x="4007485" y="2374265"/>
            <a:ext cx="574040" cy="57404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lumMod val="20000"/>
                  <a:lumOff val="80000"/>
                  <a:alpha val="21000"/>
                </a:schemeClr>
              </a:gs>
              <a:gs pos="0">
                <a:schemeClr val="accent1">
                  <a:lumMod val="40000"/>
                  <a:lumOff val="60000"/>
                  <a:alpha val="19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7" name="任意多边形: 形状 21"/>
          <p:cNvSpPr/>
          <p:nvPr>
            <p:custDataLst>
              <p:tags r:id="rId12"/>
            </p:custDataLst>
          </p:nvPr>
        </p:nvSpPr>
        <p:spPr>
          <a:xfrm>
            <a:off x="4315460" y="4684395"/>
            <a:ext cx="281305" cy="281305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lumMod val="20000"/>
                  <a:lumOff val="80000"/>
                  <a:alpha val="21000"/>
                </a:schemeClr>
              </a:gs>
              <a:gs pos="0">
                <a:schemeClr val="accent1">
                  <a:lumMod val="40000"/>
                  <a:lumOff val="60000"/>
                  <a:alpha val="19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8" name="任意多边形: 形状 21"/>
          <p:cNvSpPr/>
          <p:nvPr>
            <p:custDataLst>
              <p:tags r:id="rId13"/>
            </p:custDataLst>
          </p:nvPr>
        </p:nvSpPr>
        <p:spPr>
          <a:xfrm>
            <a:off x="4881880" y="4793615"/>
            <a:ext cx="121920" cy="1219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lumMod val="60000"/>
                  <a:lumOff val="40000"/>
                  <a:alpha val="900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9" name="任意多边形: 形状 21"/>
          <p:cNvSpPr/>
          <p:nvPr>
            <p:custDataLst>
              <p:tags r:id="rId14"/>
            </p:custDataLst>
          </p:nvPr>
        </p:nvSpPr>
        <p:spPr>
          <a:xfrm>
            <a:off x="9953625" y="3279775"/>
            <a:ext cx="121920" cy="1219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lumMod val="60000"/>
                  <a:lumOff val="40000"/>
                  <a:alpha val="900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 useBgFill="1">
        <p:nvSpPr>
          <p:cNvPr id="100" name="任意多边形: 形状 13"/>
          <p:cNvSpPr/>
          <p:nvPr>
            <p:custDataLst>
              <p:tags r:id="rId15"/>
            </p:custDataLst>
          </p:nvPr>
        </p:nvSpPr>
        <p:spPr>
          <a:xfrm>
            <a:off x="5291455" y="2492375"/>
            <a:ext cx="909320" cy="909320"/>
          </a:xfrm>
          <a:custGeom>
            <a:avLst/>
            <a:gdLst>
              <a:gd name="connsiteX0" fmla="*/ 952500 w 952500"/>
              <a:gd name="connsiteY0" fmla="*/ 476250 h 952500"/>
              <a:gd name="connsiteX1" fmla="*/ 476250 w 952500"/>
              <a:gd name="connsiteY1" fmla="*/ 952500 h 952500"/>
              <a:gd name="connsiteX2" fmla="*/ 0 w 952500"/>
              <a:gd name="connsiteY2" fmla="*/ 476250 h 952500"/>
              <a:gd name="connsiteX3" fmla="*/ 476250 w 952500"/>
              <a:gd name="connsiteY3" fmla="*/ 0 h 952500"/>
              <a:gd name="connsiteX4" fmla="*/ 952500 w 952500"/>
              <a:gd name="connsiteY4" fmla="*/ 47625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52500">
                <a:moveTo>
                  <a:pt x="952500" y="476250"/>
                </a:moveTo>
                <a:cubicBezTo>
                  <a:pt x="952500" y="739276"/>
                  <a:pt x="739276" y="952500"/>
                  <a:pt x="476250" y="952500"/>
                </a:cubicBezTo>
                <a:cubicBezTo>
                  <a:pt x="213224" y="952500"/>
                  <a:pt x="0" y="739276"/>
                  <a:pt x="0" y="476250"/>
                </a:cubicBezTo>
                <a:cubicBezTo>
                  <a:pt x="0" y="213224"/>
                  <a:pt x="213224" y="0"/>
                  <a:pt x="476250" y="0"/>
                </a:cubicBezTo>
                <a:cubicBezTo>
                  <a:pt x="739276" y="0"/>
                  <a:pt x="952500" y="213224"/>
                  <a:pt x="952500" y="476250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1">
                    <a:lumMod val="40000"/>
                    <a:lumOff val="60000"/>
                    <a:alpha val="100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0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>
                  <a:lumMod val="90000"/>
                </a:schemeClr>
              </a:solidFill>
              <a:sym typeface="+mn-ea"/>
            </a:endParaRPr>
          </a:p>
        </p:txBody>
      </p:sp>
      <p:sp useBgFill="1">
        <p:nvSpPr>
          <p:cNvPr id="101" name="任意多边形: 形状 14"/>
          <p:cNvSpPr/>
          <p:nvPr>
            <p:custDataLst>
              <p:tags r:id="rId16"/>
            </p:custDataLst>
          </p:nvPr>
        </p:nvSpPr>
        <p:spPr>
          <a:xfrm>
            <a:off x="9019540" y="2601595"/>
            <a:ext cx="836930" cy="836930"/>
          </a:xfrm>
          <a:custGeom>
            <a:avLst/>
            <a:gdLst>
              <a:gd name="connsiteX0" fmla="*/ 876300 w 876300"/>
              <a:gd name="connsiteY0" fmla="*/ 438150 h 876300"/>
              <a:gd name="connsiteX1" fmla="*/ 438150 w 876300"/>
              <a:gd name="connsiteY1" fmla="*/ 876300 h 876300"/>
              <a:gd name="connsiteX2" fmla="*/ 0 w 876300"/>
              <a:gd name="connsiteY2" fmla="*/ 438150 h 876300"/>
              <a:gd name="connsiteX3" fmla="*/ 438150 w 876300"/>
              <a:gd name="connsiteY3" fmla="*/ 0 h 876300"/>
              <a:gd name="connsiteX4" fmla="*/ 876300 w 876300"/>
              <a:gd name="connsiteY4" fmla="*/ 43815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00" h="876300">
                <a:moveTo>
                  <a:pt x="876300" y="438150"/>
                </a:moveTo>
                <a:cubicBezTo>
                  <a:pt x="876300" y="680134"/>
                  <a:pt x="680134" y="876300"/>
                  <a:pt x="438150" y="876300"/>
                </a:cubicBezTo>
                <a:cubicBezTo>
                  <a:pt x="196167" y="876300"/>
                  <a:pt x="0" y="680134"/>
                  <a:pt x="0" y="438150"/>
                </a:cubicBezTo>
                <a:cubicBezTo>
                  <a:pt x="0" y="196166"/>
                  <a:pt x="196167" y="0"/>
                  <a:pt x="438150" y="0"/>
                </a:cubicBezTo>
                <a:cubicBezTo>
                  <a:pt x="680134" y="0"/>
                  <a:pt x="876300" y="196166"/>
                  <a:pt x="876300" y="438150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chemeClr val="accent2">
                    <a:lumMod val="60000"/>
                    <a:lumOff val="40000"/>
                    <a:alpha val="7000"/>
                  </a:schemeClr>
                </a:gs>
              </a:gsLst>
              <a:lin ang="18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2">
                  <a:lumMod val="90000"/>
                </a:schemeClr>
              </a:solidFill>
              <a:sym typeface="+mn-ea"/>
            </a:endParaRPr>
          </a:p>
        </p:txBody>
      </p:sp>
      <p:sp useBgFill="1">
        <p:nvSpPr>
          <p:cNvPr id="102" name="任意多边形: 形状 15"/>
          <p:cNvSpPr/>
          <p:nvPr>
            <p:custDataLst>
              <p:tags r:id="rId17"/>
            </p:custDataLst>
          </p:nvPr>
        </p:nvSpPr>
        <p:spPr>
          <a:xfrm>
            <a:off x="8810625" y="4065905"/>
            <a:ext cx="645795" cy="645795"/>
          </a:xfrm>
          <a:custGeom>
            <a:avLst/>
            <a:gdLst>
              <a:gd name="connsiteX0" fmla="*/ 676275 w 676275"/>
              <a:gd name="connsiteY0" fmla="*/ 338138 h 676275"/>
              <a:gd name="connsiteX1" fmla="*/ 338138 w 676275"/>
              <a:gd name="connsiteY1" fmla="*/ 676275 h 676275"/>
              <a:gd name="connsiteX2" fmla="*/ 0 w 676275"/>
              <a:gd name="connsiteY2" fmla="*/ 338138 h 676275"/>
              <a:gd name="connsiteX3" fmla="*/ 338138 w 676275"/>
              <a:gd name="connsiteY3" fmla="*/ 0 h 676275"/>
              <a:gd name="connsiteX4" fmla="*/ 676275 w 676275"/>
              <a:gd name="connsiteY4" fmla="*/ 338138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" h="676275">
                <a:moveTo>
                  <a:pt x="676275" y="338138"/>
                </a:moveTo>
                <a:cubicBezTo>
                  <a:pt x="676275" y="524886"/>
                  <a:pt x="524885" y="676275"/>
                  <a:pt x="338138" y="676275"/>
                </a:cubicBezTo>
                <a:cubicBezTo>
                  <a:pt x="151389" y="676275"/>
                  <a:pt x="0" y="524886"/>
                  <a:pt x="0" y="338138"/>
                </a:cubicBezTo>
                <a:cubicBezTo>
                  <a:pt x="0" y="151389"/>
                  <a:pt x="151389" y="0"/>
                  <a:pt x="338138" y="0"/>
                </a:cubicBezTo>
                <a:cubicBezTo>
                  <a:pt x="524885" y="0"/>
                  <a:pt x="676275" y="151389"/>
                  <a:pt x="676275" y="338138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1">
                    <a:lumMod val="40000"/>
                    <a:lumOff val="60000"/>
                    <a:alpha val="100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0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1600" b="1">
              <a:solidFill>
                <a:schemeClr val="accent1">
                  <a:lumMod val="90000"/>
                </a:schemeClr>
              </a:solidFill>
              <a:sym typeface="+mn-ea"/>
            </a:endParaRPr>
          </a:p>
        </p:txBody>
      </p:sp>
      <p:sp useBgFill="1">
        <p:nvSpPr>
          <p:cNvPr id="103" name="任意多边形: 形状 17"/>
          <p:cNvSpPr/>
          <p:nvPr>
            <p:custDataLst>
              <p:tags r:id="rId18"/>
            </p:custDataLst>
          </p:nvPr>
        </p:nvSpPr>
        <p:spPr>
          <a:xfrm>
            <a:off x="7164705" y="4648200"/>
            <a:ext cx="709295" cy="709295"/>
          </a:xfrm>
          <a:custGeom>
            <a:avLst/>
            <a:gdLst>
              <a:gd name="connsiteX0" fmla="*/ 742950 w 742950"/>
              <a:gd name="connsiteY0" fmla="*/ 371475 h 742950"/>
              <a:gd name="connsiteX1" fmla="*/ 371475 w 742950"/>
              <a:gd name="connsiteY1" fmla="*/ 742950 h 742950"/>
              <a:gd name="connsiteX2" fmla="*/ 0 w 742950"/>
              <a:gd name="connsiteY2" fmla="*/ 371475 h 742950"/>
              <a:gd name="connsiteX3" fmla="*/ 371475 w 742950"/>
              <a:gd name="connsiteY3" fmla="*/ 0 h 742950"/>
              <a:gd name="connsiteX4" fmla="*/ 742950 w 742950"/>
              <a:gd name="connsiteY4" fmla="*/ 37147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742950">
                <a:moveTo>
                  <a:pt x="742950" y="371475"/>
                </a:moveTo>
                <a:cubicBezTo>
                  <a:pt x="742950" y="576635"/>
                  <a:pt x="576635" y="742950"/>
                  <a:pt x="371475" y="742950"/>
                </a:cubicBezTo>
                <a:cubicBezTo>
                  <a:pt x="166315" y="742950"/>
                  <a:pt x="0" y="576635"/>
                  <a:pt x="0" y="371475"/>
                </a:cubicBezTo>
                <a:cubicBezTo>
                  <a:pt x="0" y="166315"/>
                  <a:pt x="166315" y="0"/>
                  <a:pt x="371475" y="0"/>
                </a:cubicBezTo>
                <a:cubicBezTo>
                  <a:pt x="576635" y="0"/>
                  <a:pt x="742950" y="166315"/>
                  <a:pt x="742950" y="371475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2">
                    <a:lumMod val="40000"/>
                    <a:lumOff val="60000"/>
                    <a:alpha val="100000"/>
                  </a:schemeClr>
                </a:gs>
                <a:gs pos="100000">
                  <a:schemeClr val="accent2">
                    <a:alpha val="40000"/>
                  </a:schemeClr>
                </a:gs>
              </a:gsLst>
              <a:lin ang="0" scaled="0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1600" b="1">
              <a:solidFill>
                <a:schemeClr val="accent2">
                  <a:lumMod val="90000"/>
                </a:schemeClr>
              </a:solidFill>
              <a:sym typeface="+mn-ea"/>
            </a:endParaRPr>
          </a:p>
        </p:txBody>
      </p:sp>
      <p:sp useBgFill="1">
        <p:nvSpPr>
          <p:cNvPr id="104" name="任意多边形: 形状 18"/>
          <p:cNvSpPr/>
          <p:nvPr>
            <p:custDataLst>
              <p:tags r:id="rId19"/>
            </p:custDataLst>
          </p:nvPr>
        </p:nvSpPr>
        <p:spPr>
          <a:xfrm>
            <a:off x="5264150" y="4147820"/>
            <a:ext cx="854710" cy="854710"/>
          </a:xfrm>
          <a:custGeom>
            <a:avLst/>
            <a:gdLst>
              <a:gd name="connsiteX0" fmla="*/ 895350 w 895350"/>
              <a:gd name="connsiteY0" fmla="*/ 447675 h 895350"/>
              <a:gd name="connsiteX1" fmla="*/ 447675 w 895350"/>
              <a:gd name="connsiteY1" fmla="*/ 895350 h 895350"/>
              <a:gd name="connsiteX2" fmla="*/ 0 w 895350"/>
              <a:gd name="connsiteY2" fmla="*/ 447675 h 895350"/>
              <a:gd name="connsiteX3" fmla="*/ 447675 w 895350"/>
              <a:gd name="connsiteY3" fmla="*/ 0 h 895350"/>
              <a:gd name="connsiteX4" fmla="*/ 895350 w 895350"/>
              <a:gd name="connsiteY4" fmla="*/ 447675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350" h="895350">
                <a:moveTo>
                  <a:pt x="895350" y="447675"/>
                </a:moveTo>
                <a:cubicBezTo>
                  <a:pt x="895350" y="694919"/>
                  <a:pt x="694919" y="895350"/>
                  <a:pt x="447675" y="895350"/>
                </a:cubicBezTo>
                <a:cubicBezTo>
                  <a:pt x="200431" y="895350"/>
                  <a:pt x="0" y="694919"/>
                  <a:pt x="0" y="447675"/>
                </a:cubicBezTo>
                <a:cubicBezTo>
                  <a:pt x="0" y="200431"/>
                  <a:pt x="200431" y="0"/>
                  <a:pt x="447675" y="0"/>
                </a:cubicBezTo>
                <a:cubicBezTo>
                  <a:pt x="694919" y="0"/>
                  <a:pt x="895350" y="200431"/>
                  <a:pt x="895350" y="447675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lin ang="18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>
                  <a:lumMod val="90000"/>
                </a:schemeClr>
              </a:solidFill>
              <a:sym typeface="+mn-ea"/>
            </a:endParaRPr>
          </a:p>
        </p:txBody>
      </p:sp>
      <p:sp>
        <p:nvSpPr>
          <p:cNvPr id="3" name="任意多边形: 形状 13"/>
          <p:cNvSpPr/>
          <p:nvPr>
            <p:custDataLst>
              <p:tags r:id="rId20"/>
            </p:custDataLst>
          </p:nvPr>
        </p:nvSpPr>
        <p:spPr>
          <a:xfrm>
            <a:off x="5291455" y="2492375"/>
            <a:ext cx="909320" cy="909320"/>
          </a:xfrm>
          <a:custGeom>
            <a:avLst/>
            <a:gdLst>
              <a:gd name="connsiteX0" fmla="*/ 952500 w 952500"/>
              <a:gd name="connsiteY0" fmla="*/ 476250 h 952500"/>
              <a:gd name="connsiteX1" fmla="*/ 476250 w 952500"/>
              <a:gd name="connsiteY1" fmla="*/ 952500 h 952500"/>
              <a:gd name="connsiteX2" fmla="*/ 0 w 952500"/>
              <a:gd name="connsiteY2" fmla="*/ 476250 h 952500"/>
              <a:gd name="connsiteX3" fmla="*/ 476250 w 952500"/>
              <a:gd name="connsiteY3" fmla="*/ 0 h 952500"/>
              <a:gd name="connsiteX4" fmla="*/ 952500 w 952500"/>
              <a:gd name="connsiteY4" fmla="*/ 47625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52500">
                <a:moveTo>
                  <a:pt x="952500" y="476250"/>
                </a:moveTo>
                <a:cubicBezTo>
                  <a:pt x="952500" y="739276"/>
                  <a:pt x="739276" y="952500"/>
                  <a:pt x="476250" y="952500"/>
                </a:cubicBezTo>
                <a:cubicBezTo>
                  <a:pt x="213224" y="952500"/>
                  <a:pt x="0" y="739276"/>
                  <a:pt x="0" y="476250"/>
                </a:cubicBezTo>
                <a:cubicBezTo>
                  <a:pt x="0" y="213224"/>
                  <a:pt x="213224" y="0"/>
                  <a:pt x="476250" y="0"/>
                </a:cubicBezTo>
                <a:cubicBezTo>
                  <a:pt x="739276" y="0"/>
                  <a:pt x="952500" y="213224"/>
                  <a:pt x="952500" y="47625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zh-CN" altLang="en-US" sz="1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关键性能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指标总结</a:t>
            </a:r>
          </a:p>
        </p:txBody>
      </p:sp>
      <p:sp>
        <p:nvSpPr>
          <p:cNvPr id="4" name="任意多边形: 形状 14"/>
          <p:cNvSpPr/>
          <p:nvPr>
            <p:custDataLst>
              <p:tags r:id="rId21"/>
            </p:custDataLst>
          </p:nvPr>
        </p:nvSpPr>
        <p:spPr>
          <a:xfrm>
            <a:off x="9019540" y="2601595"/>
            <a:ext cx="836930" cy="836930"/>
          </a:xfrm>
          <a:custGeom>
            <a:avLst/>
            <a:gdLst>
              <a:gd name="connsiteX0" fmla="*/ 876300 w 876300"/>
              <a:gd name="connsiteY0" fmla="*/ 438150 h 876300"/>
              <a:gd name="connsiteX1" fmla="*/ 438150 w 876300"/>
              <a:gd name="connsiteY1" fmla="*/ 876300 h 876300"/>
              <a:gd name="connsiteX2" fmla="*/ 0 w 876300"/>
              <a:gd name="connsiteY2" fmla="*/ 438150 h 876300"/>
              <a:gd name="connsiteX3" fmla="*/ 438150 w 876300"/>
              <a:gd name="connsiteY3" fmla="*/ 0 h 876300"/>
              <a:gd name="connsiteX4" fmla="*/ 876300 w 876300"/>
              <a:gd name="connsiteY4" fmla="*/ 43815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00" h="876300">
                <a:moveTo>
                  <a:pt x="876300" y="438150"/>
                </a:moveTo>
                <a:cubicBezTo>
                  <a:pt x="876300" y="680134"/>
                  <a:pt x="680134" y="876300"/>
                  <a:pt x="438150" y="876300"/>
                </a:cubicBezTo>
                <a:cubicBezTo>
                  <a:pt x="196167" y="876300"/>
                  <a:pt x="0" y="680134"/>
                  <a:pt x="0" y="438150"/>
                </a:cubicBezTo>
                <a:cubicBezTo>
                  <a:pt x="0" y="196166"/>
                  <a:pt x="196167" y="0"/>
                  <a:pt x="438150" y="0"/>
                </a:cubicBezTo>
                <a:cubicBezTo>
                  <a:pt x="680134" y="0"/>
                  <a:pt x="876300" y="196166"/>
                  <a:pt x="876300" y="438150"/>
                </a:cubicBezTo>
                <a:close/>
              </a:path>
            </a:pathLst>
          </a:custGeom>
          <a:gradFill>
            <a:gsLst>
              <a:gs pos="98000">
                <a:srgbClr val="D9D9D9">
                  <a:alpha val="20000"/>
                </a:srgbClr>
              </a:gs>
              <a:gs pos="53000">
                <a:srgbClr val="FFFFFF">
                  <a:alpha val="20000"/>
                </a:srgbClr>
              </a:gs>
              <a:gs pos="0">
                <a:srgbClr val="D9D9D9">
                  <a:alpha val="20000"/>
                </a:srgbClr>
              </a:gs>
            </a:gsLst>
            <a:lin ang="123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solidFill>
                  <a:schemeClr val="accent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accent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指标趋势</a:t>
            </a:r>
          </a:p>
        </p:txBody>
      </p:sp>
      <p:sp>
        <p:nvSpPr>
          <p:cNvPr id="5" name="任意多边形: 形状 15"/>
          <p:cNvSpPr/>
          <p:nvPr>
            <p:custDataLst>
              <p:tags r:id="rId22"/>
            </p:custDataLst>
          </p:nvPr>
        </p:nvSpPr>
        <p:spPr>
          <a:xfrm>
            <a:off x="8810625" y="4065905"/>
            <a:ext cx="645795" cy="645795"/>
          </a:xfrm>
          <a:custGeom>
            <a:avLst/>
            <a:gdLst>
              <a:gd name="connsiteX0" fmla="*/ 676275 w 676275"/>
              <a:gd name="connsiteY0" fmla="*/ 338138 h 676275"/>
              <a:gd name="connsiteX1" fmla="*/ 338138 w 676275"/>
              <a:gd name="connsiteY1" fmla="*/ 676275 h 676275"/>
              <a:gd name="connsiteX2" fmla="*/ 0 w 676275"/>
              <a:gd name="connsiteY2" fmla="*/ 338138 h 676275"/>
              <a:gd name="connsiteX3" fmla="*/ 338138 w 676275"/>
              <a:gd name="connsiteY3" fmla="*/ 0 h 676275"/>
              <a:gd name="connsiteX4" fmla="*/ 676275 w 676275"/>
              <a:gd name="connsiteY4" fmla="*/ 338138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" h="676275">
                <a:moveTo>
                  <a:pt x="676275" y="338138"/>
                </a:moveTo>
                <a:cubicBezTo>
                  <a:pt x="676275" y="524886"/>
                  <a:pt x="524885" y="676275"/>
                  <a:pt x="338138" y="676275"/>
                </a:cubicBezTo>
                <a:cubicBezTo>
                  <a:pt x="151389" y="676275"/>
                  <a:pt x="0" y="524886"/>
                  <a:pt x="0" y="338138"/>
                </a:cubicBezTo>
                <a:cubicBezTo>
                  <a:pt x="0" y="151389"/>
                  <a:pt x="151389" y="0"/>
                  <a:pt x="338138" y="0"/>
                </a:cubicBezTo>
                <a:cubicBezTo>
                  <a:pt x="524885" y="0"/>
                  <a:pt x="676275" y="151389"/>
                  <a:pt x="676275" y="338138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损失收敛情况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任意多边形: 形状 17"/>
          <p:cNvSpPr/>
          <p:nvPr>
            <p:custDataLst>
              <p:tags r:id="rId23"/>
            </p:custDataLst>
          </p:nvPr>
        </p:nvSpPr>
        <p:spPr>
          <a:xfrm>
            <a:off x="7164705" y="4648200"/>
            <a:ext cx="709295" cy="709295"/>
          </a:xfrm>
          <a:custGeom>
            <a:avLst/>
            <a:gdLst>
              <a:gd name="connsiteX0" fmla="*/ 742950 w 742950"/>
              <a:gd name="connsiteY0" fmla="*/ 371475 h 742950"/>
              <a:gd name="connsiteX1" fmla="*/ 371475 w 742950"/>
              <a:gd name="connsiteY1" fmla="*/ 742950 h 742950"/>
              <a:gd name="connsiteX2" fmla="*/ 0 w 742950"/>
              <a:gd name="connsiteY2" fmla="*/ 371475 h 742950"/>
              <a:gd name="connsiteX3" fmla="*/ 371475 w 742950"/>
              <a:gd name="connsiteY3" fmla="*/ 0 h 742950"/>
              <a:gd name="connsiteX4" fmla="*/ 742950 w 742950"/>
              <a:gd name="connsiteY4" fmla="*/ 37147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742950">
                <a:moveTo>
                  <a:pt x="742950" y="371475"/>
                </a:moveTo>
                <a:cubicBezTo>
                  <a:pt x="742950" y="576635"/>
                  <a:pt x="576635" y="742950"/>
                  <a:pt x="371475" y="742950"/>
                </a:cubicBezTo>
                <a:cubicBezTo>
                  <a:pt x="166315" y="742950"/>
                  <a:pt x="0" y="576635"/>
                  <a:pt x="0" y="371475"/>
                </a:cubicBezTo>
                <a:cubicBezTo>
                  <a:pt x="0" y="166315"/>
                  <a:pt x="166315" y="0"/>
                  <a:pt x="371475" y="0"/>
                </a:cubicBezTo>
                <a:cubicBezTo>
                  <a:pt x="576635" y="0"/>
                  <a:pt x="742950" y="166315"/>
                  <a:pt x="742950" y="37147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solidFill>
                  <a:srgbClr val="FF6600"/>
                </a:solidFill>
                <a:sym typeface="+mn-ea"/>
              </a:rPr>
              <a:t>3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solidFill>
                  <a:srgbClr val="FF6600"/>
                </a:solidFill>
                <a:sym typeface="+mn-ea"/>
              </a:rPr>
              <a:t>混淆矩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solidFill>
                  <a:srgbClr val="FF6600"/>
                </a:solidFill>
                <a:sym typeface="+mn-ea"/>
              </a:rPr>
              <a:t>阵分析</a:t>
            </a:r>
          </a:p>
        </p:txBody>
      </p:sp>
      <p:sp>
        <p:nvSpPr>
          <p:cNvPr id="7" name="任意多边形: 形状 18"/>
          <p:cNvSpPr/>
          <p:nvPr>
            <p:custDataLst>
              <p:tags r:id="rId24"/>
            </p:custDataLst>
          </p:nvPr>
        </p:nvSpPr>
        <p:spPr>
          <a:xfrm>
            <a:off x="5264150" y="4147820"/>
            <a:ext cx="854710" cy="854710"/>
          </a:xfrm>
          <a:custGeom>
            <a:avLst/>
            <a:gdLst>
              <a:gd name="connsiteX0" fmla="*/ 895350 w 895350"/>
              <a:gd name="connsiteY0" fmla="*/ 447675 h 895350"/>
              <a:gd name="connsiteX1" fmla="*/ 447675 w 895350"/>
              <a:gd name="connsiteY1" fmla="*/ 895350 h 895350"/>
              <a:gd name="connsiteX2" fmla="*/ 0 w 895350"/>
              <a:gd name="connsiteY2" fmla="*/ 447675 h 895350"/>
              <a:gd name="connsiteX3" fmla="*/ 447675 w 895350"/>
              <a:gd name="connsiteY3" fmla="*/ 0 h 895350"/>
              <a:gd name="connsiteX4" fmla="*/ 895350 w 895350"/>
              <a:gd name="connsiteY4" fmla="*/ 447675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350" h="895350">
                <a:moveTo>
                  <a:pt x="895350" y="447675"/>
                </a:moveTo>
                <a:cubicBezTo>
                  <a:pt x="895350" y="694919"/>
                  <a:pt x="694919" y="895350"/>
                  <a:pt x="447675" y="895350"/>
                </a:cubicBezTo>
                <a:cubicBezTo>
                  <a:pt x="200431" y="895350"/>
                  <a:pt x="0" y="694919"/>
                  <a:pt x="0" y="447675"/>
                </a:cubicBezTo>
                <a:cubicBezTo>
                  <a:pt x="0" y="200431"/>
                  <a:pt x="200431" y="0"/>
                  <a:pt x="447675" y="0"/>
                </a:cubicBezTo>
                <a:cubicBezTo>
                  <a:pt x="694919" y="0"/>
                  <a:pt x="895350" y="200431"/>
                  <a:pt x="895350" y="44767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类型级别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表现分析</a:t>
            </a:r>
          </a:p>
        </p:txBody>
      </p:sp>
      <p:sp>
        <p:nvSpPr>
          <p:cNvPr id="8" name="任意多边形: 形状 19"/>
          <p:cNvSpPr/>
          <p:nvPr>
            <p:custDataLst>
              <p:tags r:id="rId25"/>
            </p:custDataLst>
          </p:nvPr>
        </p:nvSpPr>
        <p:spPr>
          <a:xfrm>
            <a:off x="4408805" y="3811270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alpha val="10000"/>
                </a:schemeClr>
              </a:gs>
              <a:gs pos="0">
                <a:schemeClr val="accent1">
                  <a:lumMod val="60000"/>
                  <a:lumOff val="40000"/>
                  <a:alpha val="25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任意多边形: 形状 20"/>
          <p:cNvSpPr/>
          <p:nvPr>
            <p:custDataLst>
              <p:tags r:id="rId26"/>
            </p:custDataLst>
          </p:nvPr>
        </p:nvSpPr>
        <p:spPr>
          <a:xfrm>
            <a:off x="8328660" y="2246630"/>
            <a:ext cx="127635" cy="127635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gradFill>
            <a:gsLst>
              <a:gs pos="98000">
                <a:schemeClr val="accent1">
                  <a:alpha val="10000"/>
                </a:schemeClr>
              </a:gs>
              <a:gs pos="0">
                <a:schemeClr val="accent1">
                  <a:lumMod val="60000"/>
                  <a:lumOff val="40000"/>
                  <a:alpha val="25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任意多边形: 形状 21"/>
          <p:cNvSpPr/>
          <p:nvPr>
            <p:custDataLst>
              <p:tags r:id="rId27"/>
            </p:custDataLst>
          </p:nvPr>
        </p:nvSpPr>
        <p:spPr>
          <a:xfrm>
            <a:off x="10365740" y="4793615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alpha val="10000"/>
                </a:schemeClr>
              </a:gs>
              <a:gs pos="0">
                <a:schemeClr val="accent1">
                  <a:lumMod val="60000"/>
                  <a:lumOff val="40000"/>
                  <a:alpha val="25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2" name="任意多边形: 形状 22"/>
          <p:cNvSpPr/>
          <p:nvPr>
            <p:custDataLst>
              <p:tags r:id="rId28"/>
            </p:custDataLst>
          </p:nvPr>
        </p:nvSpPr>
        <p:spPr>
          <a:xfrm>
            <a:off x="6573520" y="4392930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0515" y="3152775"/>
            <a:ext cx="166052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sym typeface="+mn-ea"/>
              </a:rPr>
              <a:t>YOLOv8n</a:t>
            </a: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FFFFFF"/>
                </a:solidFill>
                <a:sym typeface="+mn-ea"/>
              </a:rPr>
              <a:t>训练结果分析</a:t>
            </a:r>
          </a:p>
        </p:txBody>
      </p:sp>
      <p:graphicFrame>
        <p:nvGraphicFramePr>
          <p:cNvPr id="11" name="Table 9"/>
          <p:cNvGraphicFramePr>
            <a:graphicFrameLocks noGrp="1"/>
          </p:cNvGraphicFramePr>
          <p:nvPr>
            <p:custDataLst>
              <p:tags r:id="rId29"/>
            </p:custDataLst>
          </p:nvPr>
        </p:nvGraphicFramePr>
        <p:xfrm>
          <a:off x="2470785" y="2277110"/>
          <a:ext cx="2696845" cy="2543804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1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指标项</a:t>
                      </a:r>
                    </a:p>
                  </a:txBody>
                  <a:tcPr marL="76517" marR="76517" marT="51117" marB="511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数值</a:t>
                      </a:r>
                    </a:p>
                  </a:txBody>
                  <a:tcPr marL="76517" marR="76517" marT="51117" marB="511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</a:p>
                  </a:txBody>
                  <a:tcPr marL="76517" marR="76517" marT="51117" marB="511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r>
                        <a:rPr lang="en-US" altLang="zh-CN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mAP50</a:t>
                      </a:r>
                    </a:p>
                  </a:txBody>
                  <a:tcPr marL="0" marR="63817" marT="63817" marB="638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</a:t>
                      </a:r>
                    </a:p>
                  </a:txBody>
                  <a:tcPr marL="63817" marR="63817" marT="63817" marB="638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中等精度，需提升小目标检测能力</a:t>
                      </a:r>
                    </a:p>
                  </a:txBody>
                  <a:tcPr marL="63817" marR="63817" marT="63817" marB="638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r>
                        <a:rPr lang="en-US" altLang="zh-CN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mAP50-95</a:t>
                      </a:r>
                    </a:p>
                  </a:txBody>
                  <a:tcPr marL="0" marR="63817" marT="63817" marB="638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0.42</a:t>
                      </a:r>
                    </a:p>
                  </a:txBody>
                  <a:tcPr marL="63817" marR="63817" marT="63817" marB="638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低</a:t>
                      </a:r>
                      <a:r>
                        <a:rPr lang="en-US" altLang="zh-CN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IoU</a:t>
                      </a:r>
                      <a:r>
                        <a:rPr lang="zh-CN" altLang="en-US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阈值下性能不足</a:t>
                      </a:r>
                    </a:p>
                  </a:txBody>
                  <a:tcPr marL="63817" marR="63817" marT="63817" marB="638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Precision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0.708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预测准确性中等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Recall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0.871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漏检较少，召回率较高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F1@0.367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0.74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综合考虑</a:t>
                      </a:r>
                      <a:r>
                        <a:rPr lang="en-US" altLang="zh-CN" sz="1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Precision</a:t>
                      </a:r>
                      <a:r>
                        <a:rPr lang="zh-CN" altLang="en-US" sz="1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Recall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" name="Table 9"/>
          <p:cNvGraphicFramePr>
            <a:graphicFrameLocks noGrp="1"/>
          </p:cNvGraphicFramePr>
          <p:nvPr>
            <p:custDataLst>
              <p:tags r:id="rId30"/>
            </p:custDataLst>
          </p:nvPr>
        </p:nvGraphicFramePr>
        <p:xfrm>
          <a:off x="2474595" y="4879975"/>
          <a:ext cx="2693035" cy="1081405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826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类别</a:t>
                      </a:r>
                    </a:p>
                  </a:txBody>
                  <a:tcPr marL="76517" marR="76517" marT="51117" marB="511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AP@0.5</a:t>
                      </a:r>
                    </a:p>
                  </a:txBody>
                  <a:tcPr marL="76517" marR="76517" marT="51117" marB="511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 marL="76517" marR="76517" marT="51117" marB="51117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255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smoke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0.708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略低于平均，需关注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fall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0.871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表现优于平均，表现良好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9"/>
          <p:cNvGraphicFramePr>
            <a:graphicFrameLocks noGrp="1"/>
          </p:cNvGraphicFramePr>
          <p:nvPr>
            <p:custDataLst>
              <p:tags r:id="rId31"/>
            </p:custDataLst>
          </p:nvPr>
        </p:nvGraphicFramePr>
        <p:xfrm>
          <a:off x="5952490" y="5445125"/>
          <a:ext cx="3073410" cy="967736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925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真实</a:t>
                      </a:r>
                      <a:r>
                        <a:rPr lang="en-US" altLang="zh-CN" sz="1000" b="1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\</a:t>
                      </a: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预测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fall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smoke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background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fall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571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253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smoke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401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471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125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background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54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3411855" y="6021070"/>
            <a:ext cx="31623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关键发现：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背景误分类严重：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68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个背景被误判为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fall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smoke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类别误分类：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个背景被误判为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smoke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类别间混淆：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fall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被误判为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smoke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graphicFrame>
        <p:nvGraphicFramePr>
          <p:cNvPr id="25" name="Table 9"/>
          <p:cNvGraphicFramePr>
            <a:graphicFrameLocks noGrp="1"/>
          </p:cNvGraphicFramePr>
          <p:nvPr>
            <p:custDataLst>
              <p:tags r:id="rId32"/>
            </p:custDataLst>
          </p:nvPr>
        </p:nvGraphicFramePr>
        <p:xfrm>
          <a:off x="9152255" y="4791710"/>
          <a:ext cx="2824635" cy="1247136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671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200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损失类型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训练趋势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验证趋势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00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box_loss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✅ 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收敛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⚠</a:t>
                      </a:r>
                      <a:r>
                        <a:rPr lang="en-US" altLang="zh-CN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波动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验证集波动，轻微过拟合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200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cls_loss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✅ 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收敛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⚠</a:t>
                      </a:r>
                      <a:r>
                        <a:rPr lang="en-US" altLang="zh-CN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波动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同上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200"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dfl_loss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✅ 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收敛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⚠</a:t>
                      </a:r>
                      <a:r>
                        <a:rPr lang="en-US" altLang="zh-CN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波动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同上</a:t>
                      </a: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9768205" y="2657475"/>
            <a:ext cx="23602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Precision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0.2% 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70.8%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，后期趋于平稳。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Recall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0.8% 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87.1%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，始终偏高，存在过拟合风险。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mAP50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：最终稳定在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78.9%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，增长缓慢。</a:t>
            </a:r>
          </a:p>
        </p:txBody>
      </p:sp>
      <p:sp>
        <p:nvSpPr>
          <p:cNvPr id="28" name="矩形: 圆角 4"/>
          <p:cNvSpPr/>
          <p:nvPr/>
        </p:nvSpPr>
        <p:spPr>
          <a:xfrm>
            <a:off x="2470785" y="998220"/>
            <a:ext cx="9721215" cy="124841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分析总结：</a:t>
            </a:r>
          </a:p>
          <a:p>
            <a:pPr marL="742950" marR="0" lvl="1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背景误分类：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background 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被误判为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fall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，影响指标为：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Precision</a:t>
            </a:r>
          </a:p>
          <a:p>
            <a:pPr marL="742950" marR="0" lvl="1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类别不平衡：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fall 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类别漏检严重，影响指标为：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fall AP 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偏低</a:t>
            </a:r>
          </a:p>
          <a:p>
            <a:pPr marL="742950" marR="0" lvl="1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轻微过拟合：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val_loss 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波动，训练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loss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下降过快，影响指标为：泛化能力</a:t>
            </a:r>
          </a:p>
        </p:txBody>
      </p:sp>
      <p:sp>
        <p:nvSpPr>
          <p:cNvPr id="29" name="虚尾箭头 28"/>
          <p:cNvSpPr/>
          <p:nvPr/>
        </p:nvSpPr>
        <p:spPr>
          <a:xfrm>
            <a:off x="8112760" y="1483995"/>
            <a:ext cx="432435" cy="360045"/>
          </a:xfrm>
          <a:prstGeom prst="stripedRightArrow">
            <a:avLst/>
          </a:prstGeom>
          <a:gradFill>
            <a:gsLst>
              <a:gs pos="100000">
                <a:schemeClr val="accent1">
                  <a:lumMod val="60000"/>
                  <a:lumOff val="40000"/>
                  <a:alpha val="100000"/>
                </a:schemeClr>
              </a:gs>
              <a:gs pos="16000">
                <a:schemeClr val="accent1">
                  <a:alpha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miter/>
          </a:ln>
          <a:effectLst>
            <a:outerShdw blurRad="762000" dist="368300" dir="21000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360045" tIns="935990" rIns="360045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2000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59825" y="1124585"/>
            <a:ext cx="3180715" cy="10680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选择使用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YOLOv8s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模型，提升特征提取能力，调整超参数、改进数据增强策略进行进一步训练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635" y="965835"/>
            <a:ext cx="2535555" cy="5906135"/>
            <a:chOff x="1" y="1521"/>
            <a:chExt cx="3993" cy="9301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753" y="1521"/>
              <a:ext cx="0" cy="9298"/>
            </a:xfrm>
            <a:prstGeom prst="line">
              <a:avLst/>
            </a:prstGeom>
            <a:solidFill>
              <a:srgbClr val="305A82"/>
            </a:solidFill>
            <a:ln w="28575" cmpd="sng">
              <a:solidFill>
                <a:schemeClr val="bg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矩形: 圆角 4"/>
            <p:cNvSpPr/>
            <p:nvPr/>
          </p:nvSpPr>
          <p:spPr>
            <a:xfrm>
              <a:off x="1" y="1572"/>
              <a:ext cx="3832" cy="9250"/>
            </a:xfrm>
            <a:prstGeom prst="roundRect">
              <a:avLst>
                <a:gd name="adj" fmla="val 1737"/>
              </a:avLst>
            </a:prstGeom>
            <a:solidFill>
              <a:schemeClr val="accent1">
                <a:lumMod val="60000"/>
                <a:lumOff val="40000"/>
                <a:alpha val="10000"/>
              </a:schemeClr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88290" tIns="36195" rIns="288290" bIns="36195" rtlCol="0" anchor="ctr" anchorCtr="0"/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60000"/>
                <a:buFont typeface="Wingdings" panose="05000000000000000000" pitchFamily="2" charset="2"/>
                <a:buChar char="l"/>
                <a:defRPr/>
              </a:pP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83" y="8800"/>
              <a:ext cx="340" cy="340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rgbClr val="FFFFFF"/>
            </a:lnRef>
            <a:fillRef idx="1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97" y="8679"/>
              <a:ext cx="2897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400" b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模型优化训练</a:t>
              </a:r>
            </a:p>
          </p:txBody>
        </p:sp>
        <p:sp>
          <p:nvSpPr>
            <p:cNvPr id="33" name="椭圆 32"/>
            <p:cNvSpPr/>
            <p:nvPr/>
          </p:nvSpPr>
          <p:spPr>
            <a:xfrm>
              <a:off x="583" y="2115"/>
              <a:ext cx="340" cy="340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rgbClr val="FFFFFF"/>
            </a:lnRef>
            <a:fillRef idx="1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97" y="2041"/>
              <a:ext cx="289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1600" b="1">
                  <a:solidFill>
                    <a:srgbClr val="00B05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增加样本数量</a:t>
              </a:r>
            </a:p>
          </p:txBody>
        </p:sp>
        <p:sp>
          <p:nvSpPr>
            <p:cNvPr id="35" name="椭圆 34"/>
            <p:cNvSpPr/>
            <p:nvPr/>
          </p:nvSpPr>
          <p:spPr>
            <a:xfrm>
              <a:off x="470" y="2904"/>
              <a:ext cx="567" cy="567"/>
            </a:xfrm>
            <a:prstGeom prst="ellipse">
              <a:avLst/>
            </a:prstGeom>
            <a:effectLst>
              <a:softEdge rad="50800"/>
            </a:effectLst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97" y="2775"/>
              <a:ext cx="2416" cy="5671"/>
            </a:xfrm>
            <a:prstGeom prst="rect">
              <a:avLst/>
            </a:prstGeom>
          </p:spPr>
          <p:txBody>
            <a:bodyPr wrap="square" anchor="t" anchorCtr="0">
              <a:noAutofit/>
            </a:bodyPr>
            <a:lstStyle/>
            <a:p>
              <a:pPr marL="0" indent="0" fontAlgn="auto">
                <a:lnSpc>
                  <a:spcPct val="150000"/>
                </a:lnSpc>
              </a:pPr>
              <a:r>
                <a:rPr lang="zh-CN" altLang="en-US" sz="1600" b="1" i="0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快速验证：</a:t>
              </a:r>
            </a:p>
            <a:p>
              <a:pPr marL="0" indent="0" fontAlgn="auto">
                <a:lnSpc>
                  <a:spcPct val="150000"/>
                </a:lnSpc>
              </a:pPr>
              <a:r>
                <a:rPr lang="zh-CN" altLang="en-US" sz="1200" b="1" i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选用</a:t>
              </a:r>
              <a:r>
                <a:rPr lang="en-US" altLang="zh-CN" sz="1200" b="1" i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YOLOv8n</a:t>
              </a:r>
            </a:p>
            <a:p>
              <a:pPr marL="144145" indent="-144145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理由：超轻量级（</a:t>
              </a:r>
              <a:r>
                <a:rPr lang="en-US" altLang="zh-CN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3.2M</a:t>
              </a: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参数，</a:t>
              </a:r>
              <a:r>
                <a:rPr lang="en-US" altLang="zh-CN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3.84</a:t>
              </a: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小时训练），适合快速验证迭代，成本最低。</a:t>
              </a:r>
            </a:p>
            <a:p>
              <a:pPr marL="144145" indent="-144145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实施步骤：</a:t>
              </a:r>
            </a:p>
            <a:p>
              <a:pPr marL="288290" lvl="1" indent="-215900" fontAlgn="auto">
                <a:lnSpc>
                  <a:spcPct val="150000"/>
                </a:lnSpc>
                <a:buFont typeface="Wingdings" panose="05000000000000000000" charset="0"/>
                <a:buChar char="ü"/>
              </a:pP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以相同参数复现训练</a:t>
              </a:r>
            </a:p>
            <a:p>
              <a:pPr marL="288290" lvl="1" indent="-215900" fontAlgn="auto">
                <a:lnSpc>
                  <a:spcPct val="150000"/>
                </a:lnSpc>
                <a:buFont typeface="Wingdings" panose="05000000000000000000" charset="0"/>
                <a:buChar char="ü"/>
              </a:pP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监控训练曲线（损失</a:t>
              </a:r>
              <a:r>
                <a:rPr lang="en-US" altLang="zh-CN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/</a:t>
              </a: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精度）。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24" grpId="0"/>
      <p:bldP spid="24" grpId="1"/>
      <p:bldP spid="27" grpId="0"/>
      <p:bldP spid="27" grpId="1"/>
      <p:bldP spid="28" grpId="0" animBg="1"/>
      <p:bldP spid="28" grpId="1" animBg="1"/>
      <p:bldP spid="29" grpId="0" animBg="1"/>
      <p:bldP spid="29" grpId="1" animBg="1"/>
      <p:bldP spid="30" grpId="0"/>
      <p:bldP spid="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2880786" y="875358"/>
            <a:ext cx="8879609" cy="5472000"/>
          </a:xfrm>
        </p:spPr>
        <p:txBody>
          <a:bodyPr rtlCol="0"/>
          <a:lstStyle/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ClrTx/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1、项目背景</a:t>
            </a: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2、数据预处理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3、</a:t>
            </a:r>
            <a:r>
              <a:rPr lang="zh-CN" altLang="en-US" sz="2000" noProof="1">
                <a:latin typeface="Arial" panose="020B0604020202020204" pitchFamily="34" charset="0"/>
                <a:sym typeface="Arial" panose="020B0604020202020204" pitchFamily="34" charset="0"/>
              </a:rPr>
              <a:t>模型选择、训练、评估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4、模型推理与应用</a:t>
            </a: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sz="2000" dirty="0">
                <a:latin typeface="Arial" panose="020B0604020202020204" pitchFamily="34" charset="0"/>
                <a:sym typeface="Arial" panose="020B0604020202020204" pitchFamily="34" charset="0"/>
              </a:rPr>
              <a:t>5</a:t>
            </a:r>
            <a:r>
              <a:rPr sz="2000" dirty="0">
                <a:latin typeface="Arial" panose="020B0604020202020204" pitchFamily="34" charset="0"/>
                <a:sym typeface="Arial" panose="020B0604020202020204" pitchFamily="34" charset="0"/>
              </a:rPr>
              <a:t>、项目总结与展望</a:t>
            </a:r>
            <a:endParaRPr sz="20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7B671-1C97-406F-9CC6-C711624DAA1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674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16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674B0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灯片编号占位符 3"/>
          <p:cNvSpPr txBox="1">
            <a:spLocks noChangeArrowheads="1"/>
          </p:cNvSpPr>
          <p:nvPr/>
        </p:nvSpPr>
        <p:spPr bwMode="auto">
          <a:xfrm>
            <a:off x="10269322" y="6827171"/>
            <a:ext cx="2300393" cy="44058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17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dirty="0">
                <a:sym typeface="微软雅黑" panose="020B0503020204020204" charset="-122"/>
              </a:rPr>
              <a:t>模型推理与应用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lang="en-US" altLang="zh-CN" sz="1600" dirty="0">
                <a:sym typeface="+mn-ea"/>
              </a:rPr>
              <a:t>Web</a:t>
            </a:r>
            <a:r>
              <a:rPr sz="1600" dirty="0">
                <a:sym typeface="+mn-ea"/>
              </a:rPr>
              <a:t>应用搭建</a:t>
            </a:r>
          </a:p>
        </p:txBody>
      </p:sp>
      <p:sp>
        <p:nvSpPr>
          <p:cNvPr id="59" name="矩形: 圆角 4"/>
          <p:cNvSpPr/>
          <p:nvPr/>
        </p:nvSpPr>
        <p:spPr>
          <a:xfrm>
            <a:off x="0" y="2408962"/>
            <a:ext cx="12192000" cy="214372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1"/>
          <p:cNvSpPr/>
          <p:nvPr/>
        </p:nvSpPr>
        <p:spPr>
          <a:xfrm>
            <a:off x="529200" y="2476130"/>
            <a:ext cx="7016750" cy="9491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使用 </a:t>
            </a:r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Streamlit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框架搭建前端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71450" indent="-171450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支持用户上传本地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图片或视频 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3051" y="3321521"/>
            <a:ext cx="3624238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  使用模型：</a:t>
            </a:r>
            <a:r>
              <a:rPr lang="en-US" altLang="zh-CN" sz="1400" dirty="0">
                <a:latin typeface="+mn-ea"/>
              </a:rPr>
              <a:t>YOLOv8n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  当前部署基于 </a:t>
            </a:r>
            <a:r>
              <a:rPr lang="en-US" altLang="zh-CN" sz="1400" dirty="0">
                <a:latin typeface="+mn-ea"/>
              </a:rPr>
              <a:t>CPU</a:t>
            </a:r>
            <a:r>
              <a:rPr lang="zh-CN" altLang="en-US" sz="1400" dirty="0">
                <a:latin typeface="+mn-ea"/>
              </a:rPr>
              <a:t>，视频推理速度相对较慢，采用跳帧检测等手段初步优化</a:t>
            </a:r>
            <a:endParaRPr lang="en-US" altLang="zh-CN" sz="1400" dirty="0">
              <a:latin typeface="+mn-ea"/>
            </a:endParaRPr>
          </a:p>
        </p:txBody>
      </p:sp>
      <p:pic>
        <p:nvPicPr>
          <p:cNvPr id="6" name="图形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7061" y="576263"/>
            <a:ext cx="7862596" cy="58935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008" y="922338"/>
            <a:ext cx="7190388" cy="3630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灯片编号占位符 3"/>
          <p:cNvSpPr txBox="1">
            <a:spLocks noChangeArrowheads="1"/>
          </p:cNvSpPr>
          <p:nvPr/>
        </p:nvSpPr>
        <p:spPr bwMode="auto">
          <a:xfrm>
            <a:off x="9936165" y="6101678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18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dirty="0">
                <a:sym typeface="微软雅黑" panose="020B0503020204020204" charset="-122"/>
              </a:rPr>
              <a:t>模型推理与应用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lang="zh-CN" altLang="en-US" sz="1600" dirty="0"/>
              <a:t>推理效果展示</a:t>
            </a:r>
            <a:endParaRPr sz="1600" dirty="0"/>
          </a:p>
        </p:txBody>
      </p:sp>
      <p:sp>
        <p:nvSpPr>
          <p:cNvPr id="64" name="矩形: 圆角 4"/>
          <p:cNvSpPr/>
          <p:nvPr/>
        </p:nvSpPr>
        <p:spPr>
          <a:xfrm>
            <a:off x="635" y="1099356"/>
            <a:ext cx="12191365" cy="362894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916" y="963267"/>
            <a:ext cx="6097384" cy="45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网站地址：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  <a:hlinkClick r:id="rId3"/>
              </a:rPr>
              <a:t>http://117.72.170.152:8501/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273" y="2681811"/>
            <a:ext cx="4524198" cy="27450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7" name="文本框 76"/>
          <p:cNvSpPr txBox="1"/>
          <p:nvPr/>
        </p:nvSpPr>
        <p:spPr>
          <a:xfrm>
            <a:off x="272916" y="5329582"/>
            <a:ext cx="4031744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图像前端上传支持 </a:t>
            </a:r>
            <a:r>
              <a:rPr lang="en-US" altLang="zh-CN" sz="1400" dirty="0"/>
              <a:t>.jpg / .jpeg / .</a:t>
            </a:r>
            <a:r>
              <a:rPr lang="en-US" altLang="zh-CN" sz="1400" dirty="0" err="1"/>
              <a:t>png</a:t>
            </a:r>
            <a:r>
              <a:rPr lang="en-US" altLang="zh-CN" sz="1400" dirty="0"/>
              <a:t> </a:t>
            </a:r>
            <a:r>
              <a:rPr lang="zh-CN" altLang="en-US" sz="1400" dirty="0"/>
              <a:t>格式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支持设置置信度阈值，减少误报</a:t>
            </a:r>
            <a:endParaRPr lang="en-US" altLang="zh-CN" sz="1400" dirty="0"/>
          </a:p>
        </p:txBody>
      </p:sp>
      <p:sp>
        <p:nvSpPr>
          <p:cNvPr id="5" name="图形 57" descr="箭头: 轻微弯曲 纯色填充"/>
          <p:cNvSpPr/>
          <p:nvPr/>
        </p:nvSpPr>
        <p:spPr>
          <a:xfrm>
            <a:off x="5676887" y="3200400"/>
            <a:ext cx="838226" cy="457200"/>
          </a:xfrm>
          <a:custGeom>
            <a:avLst/>
            <a:gdLst>
              <a:gd name="connsiteX0" fmla="*/ 838200 w 838226"/>
              <a:gd name="connsiteY0" fmla="*/ 228600 h 457200"/>
              <a:gd name="connsiteX1" fmla="*/ 609600 w 838226"/>
              <a:gd name="connsiteY1" fmla="*/ 0 h 457200"/>
              <a:gd name="connsiteX2" fmla="*/ 609600 w 838226"/>
              <a:gd name="connsiteY2" fmla="*/ 142875 h 457200"/>
              <a:gd name="connsiteX3" fmla="*/ 0 w 838226"/>
              <a:gd name="connsiteY3" fmla="*/ 142875 h 457200"/>
              <a:gd name="connsiteX4" fmla="*/ 609600 w 838226"/>
              <a:gd name="connsiteY4" fmla="*/ 361950 h 457200"/>
              <a:gd name="connsiteX5" fmla="*/ 609600 w 838226"/>
              <a:gd name="connsiteY5" fmla="*/ 457200 h 457200"/>
              <a:gd name="connsiteX6" fmla="*/ 838200 w 838226"/>
              <a:gd name="connsiteY6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6" h="457200">
                <a:moveTo>
                  <a:pt x="838200" y="228600"/>
                </a:moveTo>
                <a:cubicBezTo>
                  <a:pt x="841058" y="228600"/>
                  <a:pt x="609600" y="0"/>
                  <a:pt x="609600" y="0"/>
                </a:cubicBezTo>
                <a:lnTo>
                  <a:pt x="609600" y="142875"/>
                </a:lnTo>
                <a:cubicBezTo>
                  <a:pt x="458153" y="211455"/>
                  <a:pt x="0" y="142875"/>
                  <a:pt x="0" y="142875"/>
                </a:cubicBezTo>
                <a:cubicBezTo>
                  <a:pt x="0" y="142875"/>
                  <a:pt x="324803" y="391478"/>
                  <a:pt x="609600" y="361950"/>
                </a:cubicBezTo>
                <a:lnTo>
                  <a:pt x="609600" y="457200"/>
                </a:lnTo>
                <a:lnTo>
                  <a:pt x="838200" y="228600"/>
                </a:ln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图形 57" descr="箭头: 轻微弯曲 纯色填充"/>
          <p:cNvSpPr/>
          <p:nvPr/>
        </p:nvSpPr>
        <p:spPr>
          <a:xfrm>
            <a:off x="5829287" y="3352800"/>
            <a:ext cx="838226" cy="457200"/>
          </a:xfrm>
          <a:custGeom>
            <a:avLst/>
            <a:gdLst>
              <a:gd name="connsiteX0" fmla="*/ 838200 w 838226"/>
              <a:gd name="connsiteY0" fmla="*/ 228600 h 457200"/>
              <a:gd name="connsiteX1" fmla="*/ 609600 w 838226"/>
              <a:gd name="connsiteY1" fmla="*/ 0 h 457200"/>
              <a:gd name="connsiteX2" fmla="*/ 609600 w 838226"/>
              <a:gd name="connsiteY2" fmla="*/ 142875 h 457200"/>
              <a:gd name="connsiteX3" fmla="*/ 0 w 838226"/>
              <a:gd name="connsiteY3" fmla="*/ 142875 h 457200"/>
              <a:gd name="connsiteX4" fmla="*/ 609600 w 838226"/>
              <a:gd name="connsiteY4" fmla="*/ 361950 h 457200"/>
              <a:gd name="connsiteX5" fmla="*/ 609600 w 838226"/>
              <a:gd name="connsiteY5" fmla="*/ 457200 h 457200"/>
              <a:gd name="connsiteX6" fmla="*/ 838200 w 838226"/>
              <a:gd name="connsiteY6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6" h="457200">
                <a:moveTo>
                  <a:pt x="838200" y="228600"/>
                </a:moveTo>
                <a:cubicBezTo>
                  <a:pt x="841058" y="228600"/>
                  <a:pt x="609600" y="0"/>
                  <a:pt x="609600" y="0"/>
                </a:cubicBezTo>
                <a:lnTo>
                  <a:pt x="609600" y="142875"/>
                </a:lnTo>
                <a:cubicBezTo>
                  <a:pt x="458153" y="211455"/>
                  <a:pt x="0" y="142875"/>
                  <a:pt x="0" y="142875"/>
                </a:cubicBezTo>
                <a:cubicBezTo>
                  <a:pt x="0" y="142875"/>
                  <a:pt x="324803" y="391478"/>
                  <a:pt x="609600" y="361950"/>
                </a:cubicBezTo>
                <a:lnTo>
                  <a:pt x="609600" y="457200"/>
                </a:lnTo>
                <a:lnTo>
                  <a:pt x="838200" y="228600"/>
                </a:ln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72964" y="1963684"/>
            <a:ext cx="4478615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视频上传</a:t>
            </a:r>
            <a:r>
              <a:rPr lang="en-US" altLang="zh-CN" sz="1400" dirty="0"/>
              <a:t>MP4, MOV, AVI, MPEG4</a:t>
            </a:r>
            <a:r>
              <a:rPr lang="zh-CN" altLang="en-US" sz="1400" dirty="0"/>
              <a:t>，以及在线视频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实时检测采用报警模式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12" y="3581400"/>
            <a:ext cx="4225083" cy="26662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文本框 1"/>
          <p:cNvSpPr txBox="1"/>
          <p:nvPr/>
        </p:nvSpPr>
        <p:spPr>
          <a:xfrm>
            <a:off x="1033867" y="1597645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6600"/>
                </a:solidFill>
              </a:rPr>
              <a:t>静态图像检测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369602" y="2218900"/>
            <a:ext cx="270553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6600"/>
                </a:solidFill>
              </a:rPr>
              <a:t>动态视频检测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61338" y="3118926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6600"/>
                </a:solidFill>
              </a:rPr>
              <a:t>在线网址实时检测</a:t>
            </a:r>
          </a:p>
        </p:txBody>
      </p:sp>
      <p:sp>
        <p:nvSpPr>
          <p:cNvPr id="10" name="矩形: 圆角 4"/>
          <p:cNvSpPr/>
          <p:nvPr/>
        </p:nvSpPr>
        <p:spPr>
          <a:xfrm>
            <a:off x="-105732" y="5452967"/>
            <a:ext cx="4223159" cy="794661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: 圆角 4"/>
          <p:cNvSpPr/>
          <p:nvPr/>
        </p:nvSpPr>
        <p:spPr>
          <a:xfrm>
            <a:off x="7713384" y="2050446"/>
            <a:ext cx="4478615" cy="789092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05" y="2020409"/>
            <a:ext cx="3637057" cy="26079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19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模型推理与应用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8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lang="zh-CN" altLang="en-US" sz="1600" dirty="0"/>
              <a:t>推理结果分析</a:t>
            </a:r>
            <a:endParaRPr sz="1600" dirty="0"/>
          </a:p>
        </p:txBody>
      </p:sp>
      <p:sp>
        <p:nvSpPr>
          <p:cNvPr id="69" name="矩形: 圆角 4"/>
          <p:cNvSpPr/>
          <p:nvPr/>
        </p:nvSpPr>
        <p:spPr>
          <a:xfrm>
            <a:off x="-238851" y="1672362"/>
            <a:ext cx="12917080" cy="151955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08" y="1176385"/>
            <a:ext cx="3597709" cy="24615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717" y="1173998"/>
            <a:ext cx="3597709" cy="24639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2322282" y="3788588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6600"/>
                </a:solidFill>
              </a:rPr>
              <a:t>模型推理实例：跌倒检测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23791" y="3724157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6600"/>
                </a:solidFill>
              </a:rPr>
              <a:t>模型推理实例：吸烟检测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991360" y="4220845"/>
          <a:ext cx="7910195" cy="2120265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416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优点</a:t>
                      </a:r>
                    </a:p>
                  </a:txBody>
                  <a:tcPr marL="0" marR="0" marT="35531" marB="35531" anchor="ctr" horzOverflow="overflow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42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缺点</a:t>
                      </a:r>
                    </a:p>
                  </a:txBody>
                  <a:tcPr marL="0" marR="0" marT="35531" marB="35531" anchor="ctr" horzOverflow="overflow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4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检测框位置精准，覆盖目标主体区域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对部分边缘模糊或光照复杂场景下，识别置信度略有下降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行为识别准确率较高，能有效区分不同异常行为类别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视频推理在 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CPU 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环境下速度较慢，实时性受限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置信度阈值可调节，适配不同业务场景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对极端姿态、遮挡等情况的鲁棒性有待提升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推理效果稳定，适合作为实用化部署基础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模型对未见过的新异常类别缺乏识别能力</a:t>
                      </a: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2880786" y="875358"/>
            <a:ext cx="8879609" cy="5472000"/>
          </a:xfrm>
        </p:spPr>
        <p:txBody>
          <a:bodyPr rtlCol="0"/>
          <a:lstStyle/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ClrTx/>
              <a:buSzTx/>
              <a:defRPr/>
            </a:pPr>
            <a:r>
              <a:rPr lang="en-US" altLang="zh-CN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1、</a:t>
            </a:r>
            <a:r>
              <a:rPr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项目背景</a:t>
            </a:r>
            <a:endParaRPr lang="en-US" altLang="zh-CN" sz="20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noProof="1">
                <a:latin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2000" noProof="1">
                <a:latin typeface="Arial" panose="020B0604020202020204" pitchFamily="34" charset="0"/>
                <a:sym typeface="Arial" panose="020B0604020202020204" pitchFamily="34" charset="0"/>
              </a:rPr>
              <a:t>、数据预处理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noProof="1"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2000" noProof="1">
                <a:latin typeface="Arial" panose="020B0604020202020204" pitchFamily="34" charset="0"/>
                <a:sym typeface="Arial" panose="020B0604020202020204" pitchFamily="34" charset="0"/>
              </a:rPr>
              <a:t>、模型选择、训练、评估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sz="2000" dirty="0">
                <a:latin typeface="Arial" panose="020B0604020202020204" pitchFamily="34" charset="0"/>
                <a:sym typeface="Arial" panose="020B0604020202020204" pitchFamily="34" charset="0"/>
              </a:rPr>
              <a:t>、模型推理与应用</a:t>
            </a: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sz="2000" dirty="0">
                <a:latin typeface="Arial" panose="020B0604020202020204" pitchFamily="34" charset="0"/>
                <a:sym typeface="Arial" panose="020B0604020202020204" pitchFamily="34" charset="0"/>
              </a:rPr>
              <a:t>5</a:t>
            </a:r>
            <a:r>
              <a:rPr sz="2000" dirty="0">
                <a:latin typeface="Arial" panose="020B0604020202020204" pitchFamily="34" charset="0"/>
                <a:sym typeface="Arial" panose="020B0604020202020204" pitchFamily="34" charset="0"/>
              </a:rPr>
              <a:t>、项目总结与展望</a:t>
            </a:r>
          </a:p>
        </p:txBody>
      </p:sp>
      <p:sp>
        <p:nvSpPr>
          <p:cNvPr id="198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7B671-1C97-406F-9CC6-C711624DAA1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674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674B0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2880786" y="875358"/>
            <a:ext cx="8879609" cy="5472000"/>
          </a:xfrm>
        </p:spPr>
        <p:txBody>
          <a:bodyPr rtlCol="0"/>
          <a:lstStyle/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ClrTx/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1、项目背景</a:t>
            </a: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2、数据预处理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3、</a:t>
            </a:r>
            <a:r>
              <a:rPr lang="zh-CN" altLang="en-US" sz="2000" noProof="1">
                <a:latin typeface="Arial" panose="020B0604020202020204" pitchFamily="34" charset="0"/>
                <a:sym typeface="Arial" panose="020B0604020202020204" pitchFamily="34" charset="0"/>
              </a:rPr>
              <a:t>模型选择、训练、评估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4、模型推理与应用</a:t>
            </a: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5、项目总结与展望</a:t>
            </a:r>
          </a:p>
        </p:txBody>
      </p:sp>
      <p:sp>
        <p:nvSpPr>
          <p:cNvPr id="54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7B671-1C97-406F-9CC6-C711624DAA1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674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20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674B0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21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latin typeface="Arial" panose="020B0604020202020204"/>
                <a:ea typeface="微软雅黑" panose="020B0503020204020204" charset="-122"/>
                <a:cs typeface="+mj-cs"/>
                <a:sym typeface="Arial" panose="020B0604020202020204"/>
              </a:rPr>
              <a:t>项目总结与展望</a:t>
            </a:r>
          </a:p>
        </p:txBody>
      </p:sp>
      <p:sp>
        <p:nvSpPr>
          <p:cNvPr id="76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lang="zh-CN" sz="1600"/>
              <a:t>项目团队成员及分工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39520" y="2493010"/>
          <a:ext cx="9647555" cy="2818765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4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980">
                <a:tc>
                  <a:txBody>
                    <a:bodyPr/>
                    <a:lstStyle>
                      <a:lvl1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60000"/>
                        <a:buFont typeface="Wingdings" panose="05000000000000000000" pitchFamily="2" charset="2"/>
                        <a:defRPr sz="19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1pPr>
                      <a:lvl2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2pPr>
                      <a:lvl3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4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3pPr>
                      <a:lvl4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2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4pPr>
                      <a:lvl5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5pPr>
                      <a:lvl6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6pPr>
                      <a:lvl7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7pPr>
                      <a:lvl8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8pPr>
                      <a:lvl9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组别</a:t>
                      </a:r>
                    </a:p>
                  </a:txBody>
                  <a:tcPr marL="0" marR="0" marT="35537" marB="35537" anchor="ctr" horzOverflow="overflow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42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工作职责</a:t>
                      </a:r>
                    </a:p>
                  </a:txBody>
                  <a:tcPr marL="0" marR="0" marT="35531" marB="35531" anchor="ctr" horzOverflow="overflow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42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成员</a:t>
                      </a:r>
                    </a:p>
                  </a:txBody>
                  <a:tcPr marL="0" marR="0" marT="35531" marB="35531" anchor="ctr" horzOverflow="overflow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42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PM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16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负责项目启动，团队组建、选题、项目计划方案、项目管理等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16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叶剑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微软雅黑" panose="020B0503020204020204" charset="-122"/>
                        </a:rPr>
                        <a:t>数据组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微软雅黑" panose="020B0503020204020204" charset="-122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项目数据集获取、数据预处理（分析标注数据</a:t>
                      </a:r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Smoke-Fall-YOLO-datasets</a:t>
                      </a: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效果）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王智慧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模型组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模型选择及训练、模型性能评估及优化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张辰飞、刘佳明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微软雅黑" panose="020B0503020204020204" charset="-122"/>
                        </a:rPr>
                        <a:t>开发组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微软雅黑" panose="020B0503020204020204" charset="-122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模型的</a:t>
                      </a:r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web</a:t>
                      </a: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应用搭建、部署、运行</a:t>
                      </a:r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-streamlit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余飞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文案组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项目总结</a:t>
                      </a:r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组内复盘、展示</a:t>
                      </a:r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PPT</a:t>
                      </a: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、文件归档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杨川、王曼雅</a:t>
                      </a: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: 圆角 4"/>
          <p:cNvSpPr/>
          <p:nvPr/>
        </p:nvSpPr>
        <p:spPr>
          <a:xfrm>
            <a:off x="635" y="998220"/>
            <a:ext cx="12191365" cy="76644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项目组总计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7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人，按照以下表格进行分工协作；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采用线上会议和共享文档协作方式，推进项目组工作；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22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latin typeface="Arial" panose="020B0604020202020204" pitchFamily="34" charset="0"/>
                <a:sym typeface="Arial" panose="020B0604020202020204" pitchFamily="34" charset="0"/>
              </a:rPr>
              <a:t>项目总结与展望</a:t>
            </a:r>
            <a:endParaRPr dirty="0">
              <a:latin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80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/>
              <a:t>项目进度及里程碑</a:t>
            </a:r>
          </a:p>
        </p:txBody>
      </p:sp>
      <p:sp>
        <p:nvSpPr>
          <p:cNvPr id="6" name="五边形 5"/>
          <p:cNvSpPr/>
          <p:nvPr>
            <p:custDataLst>
              <p:tags r:id="rId1"/>
            </p:custDataLst>
          </p:nvPr>
        </p:nvSpPr>
        <p:spPr>
          <a:xfrm>
            <a:off x="814071" y="3669665"/>
            <a:ext cx="10800080" cy="495931"/>
          </a:xfrm>
          <a:prstGeom prst="homePlate">
            <a:avLst/>
          </a:prstGeom>
          <a:solidFill>
            <a:schemeClr val="accent5"/>
          </a:solidFill>
          <a:ln w="19050">
            <a:gradFill>
              <a:gsLst>
                <a:gs pos="20000">
                  <a:schemeClr val="accent5">
                    <a:alpha val="0"/>
                  </a:schemeClr>
                </a:gs>
                <a:gs pos="90000">
                  <a:schemeClr val="accent5">
                    <a:alpha val="100000"/>
                  </a:schemeClr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7" name="直接箭头连接符 6"/>
          <p:cNvCxnSpPr/>
          <p:nvPr>
            <p:custDataLst>
              <p:tags r:id="rId2"/>
            </p:custDataLst>
          </p:nvPr>
        </p:nvCxnSpPr>
        <p:spPr>
          <a:xfrm>
            <a:off x="814071" y="3917315"/>
            <a:ext cx="10569575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934721" y="3870325"/>
            <a:ext cx="93345" cy="946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988061" y="1738630"/>
            <a:ext cx="5080" cy="2382520"/>
          </a:xfrm>
          <a:prstGeom prst="line">
            <a:avLst/>
          </a:prstGeom>
          <a:ln w="25400">
            <a:gradFill>
              <a:gsLst>
                <a:gs pos="17000">
                  <a:schemeClr val="accent5">
                    <a:alpha val="0"/>
                  </a:schemeClr>
                </a:gs>
                <a:gs pos="61000">
                  <a:schemeClr val="accent5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5855" y="2386965"/>
            <a:ext cx="2600325" cy="1056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07-30～08-01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团队组建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确认选题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制定项目方案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流程图: 延期 12"/>
          <p:cNvSpPr/>
          <p:nvPr>
            <p:custDataLst>
              <p:tags r:id="rId6"/>
            </p:custDataLst>
          </p:nvPr>
        </p:nvSpPr>
        <p:spPr>
          <a:xfrm>
            <a:off x="993141" y="1739265"/>
            <a:ext cx="474345" cy="506730"/>
          </a:xfrm>
          <a:prstGeom prst="flowChartDelay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5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1689735" y="1805940"/>
            <a:ext cx="2045335" cy="3848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</a:rPr>
              <a:t>项目准备</a:t>
            </a:r>
          </a:p>
        </p:txBody>
      </p:sp>
      <p:cxnSp>
        <p:nvCxnSpPr>
          <p:cNvPr id="43" name="直接连接符 42"/>
          <p:cNvCxnSpPr/>
          <p:nvPr>
            <p:custDataLst>
              <p:tags r:id="rId8"/>
            </p:custDataLst>
          </p:nvPr>
        </p:nvCxnSpPr>
        <p:spPr>
          <a:xfrm flipH="1" flipV="1">
            <a:off x="2592706" y="3712210"/>
            <a:ext cx="1905" cy="2382520"/>
          </a:xfrm>
          <a:prstGeom prst="line">
            <a:avLst/>
          </a:prstGeom>
          <a:ln w="25400">
            <a:gradFill>
              <a:gsLst>
                <a:gs pos="17000">
                  <a:schemeClr val="accent6">
                    <a:alpha val="0"/>
                  </a:schemeClr>
                </a:gs>
                <a:gs pos="61000">
                  <a:schemeClr val="accent6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>
            <p:custDataLst>
              <p:tags r:id="rId9"/>
            </p:custDataLst>
          </p:nvPr>
        </p:nvSpPr>
        <p:spPr>
          <a:xfrm>
            <a:off x="2539366" y="3870325"/>
            <a:ext cx="93345" cy="94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30" name="矩形 29"/>
          <p:cNvSpPr/>
          <p:nvPr>
            <p:custDataLst>
              <p:tags r:id="rId10"/>
            </p:custDataLst>
          </p:nvPr>
        </p:nvSpPr>
        <p:spPr>
          <a:xfrm>
            <a:off x="2724151" y="4340225"/>
            <a:ext cx="2600325" cy="10566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 defTabSz="457200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获取项目数据，进行预处理，为模型训练提供强大支持</a:t>
            </a: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07-30～08-01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2" name="流程图: 延期 41"/>
          <p:cNvSpPr/>
          <p:nvPr>
            <p:custDataLst>
              <p:tags r:id="rId11"/>
            </p:custDataLst>
          </p:nvPr>
        </p:nvSpPr>
        <p:spPr>
          <a:xfrm>
            <a:off x="2606676" y="5589270"/>
            <a:ext cx="474345" cy="506730"/>
          </a:xfrm>
          <a:prstGeom prst="flowChartDelay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6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sz="1600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6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2"/>
            </p:custDataLst>
          </p:nvPr>
        </p:nvSpPr>
        <p:spPr>
          <a:xfrm>
            <a:off x="3304541" y="5651500"/>
            <a:ext cx="2035810" cy="401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数据采集与处理</a:t>
            </a:r>
          </a:p>
        </p:txBody>
      </p:sp>
      <p:cxnSp>
        <p:nvCxnSpPr>
          <p:cNvPr id="3" name="直接连接符 2"/>
          <p:cNvCxnSpPr/>
          <p:nvPr>
            <p:custDataLst>
              <p:tags r:id="rId13"/>
            </p:custDataLst>
          </p:nvPr>
        </p:nvCxnSpPr>
        <p:spPr>
          <a:xfrm flipH="1">
            <a:off x="4189731" y="1738630"/>
            <a:ext cx="5080" cy="2382520"/>
          </a:xfrm>
          <a:prstGeom prst="line">
            <a:avLst/>
          </a:prstGeom>
          <a:ln w="25400">
            <a:gradFill>
              <a:gsLst>
                <a:gs pos="17000">
                  <a:schemeClr val="accent5">
                    <a:alpha val="0"/>
                  </a:schemeClr>
                </a:gs>
                <a:gs pos="61000">
                  <a:schemeClr val="accent5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流程图: 延期 32"/>
          <p:cNvSpPr/>
          <p:nvPr>
            <p:custDataLst>
              <p:tags r:id="rId14"/>
            </p:custDataLst>
          </p:nvPr>
        </p:nvSpPr>
        <p:spPr>
          <a:xfrm>
            <a:off x="4194811" y="1737360"/>
            <a:ext cx="474345" cy="506730"/>
          </a:xfrm>
          <a:prstGeom prst="flowChartDelay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5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sz="1600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5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5"/>
            </p:custDataLst>
          </p:nvPr>
        </p:nvSpPr>
        <p:spPr>
          <a:xfrm>
            <a:off x="4327526" y="2392680"/>
            <a:ext cx="2600325" cy="1056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08-02～08-03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 defTabSz="457200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根据项目需求选择适合的模型，进行训练，优化模型性能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16"/>
            </p:custDataLst>
          </p:nvPr>
        </p:nvSpPr>
        <p:spPr>
          <a:xfrm>
            <a:off x="4891406" y="1798320"/>
            <a:ext cx="2052955" cy="3848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模型选择与训练</a:t>
            </a:r>
          </a:p>
        </p:txBody>
      </p:sp>
      <p:sp>
        <p:nvSpPr>
          <p:cNvPr id="37" name="椭圆 36"/>
          <p:cNvSpPr/>
          <p:nvPr>
            <p:custDataLst>
              <p:tags r:id="rId17"/>
            </p:custDataLst>
          </p:nvPr>
        </p:nvSpPr>
        <p:spPr>
          <a:xfrm>
            <a:off x="4137661" y="3870325"/>
            <a:ext cx="93345" cy="946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8"/>
            </p:custDataLst>
          </p:nvPr>
        </p:nvCxnSpPr>
        <p:spPr>
          <a:xfrm flipH="1" flipV="1">
            <a:off x="8989696" y="3712210"/>
            <a:ext cx="1905" cy="2382520"/>
          </a:xfrm>
          <a:prstGeom prst="line">
            <a:avLst/>
          </a:prstGeom>
          <a:ln w="25400">
            <a:gradFill>
              <a:gsLst>
                <a:gs pos="17000">
                  <a:schemeClr val="accent6">
                    <a:alpha val="0"/>
                  </a:schemeClr>
                </a:gs>
                <a:gs pos="61000">
                  <a:schemeClr val="accent6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>
            <p:custDataLst>
              <p:tags r:id="rId19"/>
            </p:custDataLst>
          </p:nvPr>
        </p:nvSpPr>
        <p:spPr>
          <a:xfrm>
            <a:off x="8936356" y="3870325"/>
            <a:ext cx="93345" cy="94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矩形 38"/>
          <p:cNvSpPr/>
          <p:nvPr>
            <p:custDataLst>
              <p:tags r:id="rId20"/>
            </p:custDataLst>
          </p:nvPr>
        </p:nvSpPr>
        <p:spPr>
          <a:xfrm>
            <a:off x="9137650" y="4366895"/>
            <a:ext cx="2666365" cy="10566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 defTabSz="457200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项目讨论复盘，完成项目展示PPT制作，完成项目文件整理归档。</a:t>
            </a: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08-08～08-09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流程图: 延期 39"/>
          <p:cNvSpPr/>
          <p:nvPr>
            <p:custDataLst>
              <p:tags r:id="rId21"/>
            </p:custDataLst>
          </p:nvPr>
        </p:nvSpPr>
        <p:spPr>
          <a:xfrm>
            <a:off x="9003031" y="5588635"/>
            <a:ext cx="474345" cy="506730"/>
          </a:xfrm>
          <a:prstGeom prst="flowChartDelay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6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06</a:t>
            </a:r>
            <a:endParaRPr lang="en-US" altLang="zh-CN" sz="1600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6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22"/>
            </p:custDataLst>
          </p:nvPr>
        </p:nvSpPr>
        <p:spPr>
          <a:xfrm>
            <a:off x="9700895" y="5650230"/>
            <a:ext cx="2053590" cy="401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项目总结</a:t>
            </a:r>
          </a:p>
        </p:txBody>
      </p:sp>
      <p:cxnSp>
        <p:nvCxnSpPr>
          <p:cNvPr id="36" name="直接连接符 35"/>
          <p:cNvCxnSpPr/>
          <p:nvPr>
            <p:custDataLst>
              <p:tags r:id="rId23"/>
            </p:custDataLst>
          </p:nvPr>
        </p:nvCxnSpPr>
        <p:spPr>
          <a:xfrm flipH="1">
            <a:off x="7385051" y="1738630"/>
            <a:ext cx="5080" cy="2382520"/>
          </a:xfrm>
          <a:prstGeom prst="line">
            <a:avLst/>
          </a:prstGeom>
          <a:ln w="25400">
            <a:gradFill>
              <a:gsLst>
                <a:gs pos="17000">
                  <a:schemeClr val="accent5">
                    <a:alpha val="0"/>
                  </a:schemeClr>
                </a:gs>
                <a:gs pos="61000">
                  <a:schemeClr val="accent5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>
            <p:custDataLst>
              <p:tags r:id="rId24"/>
            </p:custDataLst>
          </p:nvPr>
        </p:nvSpPr>
        <p:spPr>
          <a:xfrm>
            <a:off x="7522846" y="2392680"/>
            <a:ext cx="2600325" cy="1056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08-06～08-07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 defTabSz="457200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Streamlit搭建，将模型部署到实际环境中，进行测试运行。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6" name="流程图: 延期 45"/>
          <p:cNvSpPr/>
          <p:nvPr>
            <p:custDataLst>
              <p:tags r:id="rId25"/>
            </p:custDataLst>
          </p:nvPr>
        </p:nvSpPr>
        <p:spPr>
          <a:xfrm>
            <a:off x="7390131" y="1737995"/>
            <a:ext cx="474345" cy="506730"/>
          </a:xfrm>
          <a:prstGeom prst="flowChartDelay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5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05</a:t>
            </a:r>
            <a:endParaRPr lang="en-US" altLang="zh-CN" sz="1600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5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26"/>
            </p:custDataLst>
          </p:nvPr>
        </p:nvSpPr>
        <p:spPr>
          <a:xfrm>
            <a:off x="8086726" y="1798955"/>
            <a:ext cx="2048510" cy="3848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部署和测试</a:t>
            </a:r>
          </a:p>
        </p:txBody>
      </p:sp>
      <p:sp>
        <p:nvSpPr>
          <p:cNvPr id="48" name="椭圆 47"/>
          <p:cNvSpPr/>
          <p:nvPr>
            <p:custDataLst>
              <p:tags r:id="rId27"/>
            </p:custDataLst>
          </p:nvPr>
        </p:nvSpPr>
        <p:spPr>
          <a:xfrm>
            <a:off x="7332981" y="3870325"/>
            <a:ext cx="93345" cy="946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41" name="直接连接符 40"/>
          <p:cNvCxnSpPr/>
          <p:nvPr>
            <p:custDataLst>
              <p:tags r:id="rId28"/>
            </p:custDataLst>
          </p:nvPr>
        </p:nvCxnSpPr>
        <p:spPr>
          <a:xfrm flipH="1" flipV="1">
            <a:off x="5786121" y="3712210"/>
            <a:ext cx="1905" cy="2382520"/>
          </a:xfrm>
          <a:prstGeom prst="line">
            <a:avLst/>
          </a:prstGeom>
          <a:ln w="25400">
            <a:gradFill>
              <a:gsLst>
                <a:gs pos="17000">
                  <a:schemeClr val="accent6">
                    <a:alpha val="0"/>
                  </a:schemeClr>
                </a:gs>
                <a:gs pos="61000">
                  <a:schemeClr val="accent6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>
            <p:custDataLst>
              <p:tags r:id="rId29"/>
            </p:custDataLst>
          </p:nvPr>
        </p:nvSpPr>
        <p:spPr>
          <a:xfrm>
            <a:off x="5741036" y="3870325"/>
            <a:ext cx="93345" cy="94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0" name="矩形 49"/>
          <p:cNvSpPr/>
          <p:nvPr>
            <p:custDataLst>
              <p:tags r:id="rId30"/>
            </p:custDataLst>
          </p:nvPr>
        </p:nvSpPr>
        <p:spPr>
          <a:xfrm>
            <a:off x="5917566" y="4340225"/>
            <a:ext cx="2600325" cy="10566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 defTabSz="457200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对模型性能进行评估，针对不足进行优化，提升模型效果。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08-04～08-05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1" name="流程图: 延期 50"/>
          <p:cNvSpPr/>
          <p:nvPr>
            <p:custDataLst>
              <p:tags r:id="rId31"/>
            </p:custDataLst>
          </p:nvPr>
        </p:nvSpPr>
        <p:spPr>
          <a:xfrm>
            <a:off x="5799456" y="5589270"/>
            <a:ext cx="474345" cy="506730"/>
          </a:xfrm>
          <a:prstGeom prst="flowChartDelay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6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04</a:t>
            </a:r>
            <a:endParaRPr lang="en-US" altLang="zh-CN" sz="1600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6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52" name="矩形 51"/>
          <p:cNvSpPr/>
          <p:nvPr>
            <p:custDataLst>
              <p:tags r:id="rId32"/>
            </p:custDataLst>
          </p:nvPr>
        </p:nvSpPr>
        <p:spPr>
          <a:xfrm>
            <a:off x="6497321" y="5650865"/>
            <a:ext cx="2039620" cy="401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模型评估与调优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: 圆角 4"/>
          <p:cNvSpPr/>
          <p:nvPr/>
        </p:nvSpPr>
        <p:spPr>
          <a:xfrm>
            <a:off x="0" y="2738504"/>
            <a:ext cx="12192000" cy="2378601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lang="zh-CN" sz="14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sym typeface="+mn-ea"/>
            </a:endParaRPr>
          </a:p>
        </p:txBody>
      </p:sp>
      <p:sp>
        <p:nvSpPr>
          <p:cNvPr id="120" name="灯片编号占位符 3"/>
          <p:cNvSpPr txBox="1">
            <a:spLocks noChangeArrowheads="1"/>
          </p:cNvSpPr>
          <p:nvPr/>
        </p:nvSpPr>
        <p:spPr bwMode="auto">
          <a:xfrm>
            <a:off x="9995634" y="5767060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23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1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dirty="0">
                <a:latin typeface="Arial" panose="020B0604020202020204" pitchFamily="34" charset="0"/>
                <a:sym typeface="Arial" panose="020B0604020202020204" pitchFamily="34" charset="0"/>
              </a:rPr>
              <a:t>项目总结与展望</a:t>
            </a:r>
            <a:endParaRPr dirty="0">
              <a:latin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122" name="标题 7"/>
          <p:cNvSpPr>
            <a:spLocks noGrp="1" noChangeArrowheads="1"/>
          </p:cNvSpPr>
          <p:nvPr/>
        </p:nvSpPr>
        <p:spPr>
          <a:xfrm>
            <a:off x="529200" y="345600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 dirty="0"/>
              <a:t>总结</a:t>
            </a:r>
          </a:p>
        </p:txBody>
      </p:sp>
      <p:sp>
        <p:nvSpPr>
          <p:cNvPr id="123" name="任意多边形 12"/>
          <p:cNvSpPr/>
          <p:nvPr>
            <p:custDataLst>
              <p:tags r:id="rId1"/>
            </p:custDataLst>
          </p:nvPr>
        </p:nvSpPr>
        <p:spPr bwMode="auto">
          <a:xfrm rot="5400000" flipH="1" flipV="1">
            <a:off x="3396658" y="2766753"/>
            <a:ext cx="3162935" cy="1228090"/>
          </a:xfrm>
          <a:custGeom>
            <a:avLst/>
            <a:gdLst>
              <a:gd name="adj" fmla="val 18854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2015">
                <a:moveTo>
                  <a:pt x="4242" y="0"/>
                </a:moveTo>
                <a:lnTo>
                  <a:pt x="5189" y="947"/>
                </a:lnTo>
                <a:lnTo>
                  <a:pt x="5163" y="974"/>
                </a:lnTo>
                <a:cubicBezTo>
                  <a:pt x="4505" y="1617"/>
                  <a:pt x="3596" y="2015"/>
                  <a:pt x="2592" y="2015"/>
                </a:cubicBezTo>
                <a:cubicBezTo>
                  <a:pt x="1588" y="2015"/>
                  <a:pt x="679" y="1617"/>
                  <a:pt x="21" y="974"/>
                </a:cubicBezTo>
                <a:lnTo>
                  <a:pt x="0" y="953"/>
                </a:lnTo>
                <a:lnTo>
                  <a:pt x="947" y="5"/>
                </a:lnTo>
                <a:lnTo>
                  <a:pt x="968" y="26"/>
                </a:lnTo>
                <a:cubicBezTo>
                  <a:pt x="1384" y="427"/>
                  <a:pt x="1958" y="675"/>
                  <a:pt x="2592" y="675"/>
                </a:cubicBezTo>
                <a:cubicBezTo>
                  <a:pt x="3226" y="675"/>
                  <a:pt x="3800" y="427"/>
                  <a:pt x="4215" y="26"/>
                </a:cubicBezTo>
                <a:lnTo>
                  <a:pt x="424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24" name="任意多边形 13"/>
          <p:cNvSpPr/>
          <p:nvPr>
            <p:custDataLst>
              <p:tags r:id="rId2"/>
            </p:custDataLst>
          </p:nvPr>
        </p:nvSpPr>
        <p:spPr bwMode="auto">
          <a:xfrm rot="5400000" flipH="1" flipV="1">
            <a:off x="3443013" y="2801043"/>
            <a:ext cx="3162935" cy="1147445"/>
          </a:xfrm>
          <a:custGeom>
            <a:avLst/>
            <a:gdLst>
              <a:gd name="adj" fmla="val 16209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1882">
                <a:moveTo>
                  <a:pt x="4375" y="0"/>
                </a:moveTo>
                <a:lnTo>
                  <a:pt x="5189" y="814"/>
                </a:lnTo>
                <a:lnTo>
                  <a:pt x="5163" y="841"/>
                </a:lnTo>
                <a:cubicBezTo>
                  <a:pt x="4505" y="1484"/>
                  <a:pt x="3596" y="1882"/>
                  <a:pt x="2592" y="1882"/>
                </a:cubicBezTo>
                <a:cubicBezTo>
                  <a:pt x="1588" y="1882"/>
                  <a:pt x="679" y="1484"/>
                  <a:pt x="21" y="841"/>
                </a:cubicBezTo>
                <a:lnTo>
                  <a:pt x="0" y="820"/>
                </a:lnTo>
                <a:lnTo>
                  <a:pt x="814" y="5"/>
                </a:lnTo>
                <a:lnTo>
                  <a:pt x="835" y="26"/>
                </a:lnTo>
                <a:cubicBezTo>
                  <a:pt x="1285" y="461"/>
                  <a:pt x="1906" y="730"/>
                  <a:pt x="2592" y="730"/>
                </a:cubicBezTo>
                <a:cubicBezTo>
                  <a:pt x="3278" y="730"/>
                  <a:pt x="3899" y="461"/>
                  <a:pt x="4348" y="26"/>
                </a:cubicBezTo>
                <a:lnTo>
                  <a:pt x="4375" y="0"/>
                </a:ln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  <a:alpha val="80000"/>
                </a:schemeClr>
              </a:gs>
              <a:gs pos="79000">
                <a:schemeClr val="accent1">
                  <a:alpha val="80000"/>
                </a:schemeClr>
              </a:gs>
            </a:gsLst>
            <a:lin ang="10800000" scaled="0"/>
          </a:gradFill>
          <a:ln>
            <a:noFill/>
          </a:ln>
          <a:effectLst>
            <a:outerShdw blurRad="152400" dist="38100" dir="10800000" algn="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25" name="任意多边形 14"/>
          <p:cNvSpPr/>
          <p:nvPr>
            <p:custDataLst>
              <p:tags r:id="rId3"/>
            </p:custDataLst>
          </p:nvPr>
        </p:nvSpPr>
        <p:spPr bwMode="auto">
          <a:xfrm>
            <a:off x="4448853" y="1709478"/>
            <a:ext cx="3162935" cy="1228090"/>
          </a:xfrm>
          <a:custGeom>
            <a:avLst/>
            <a:gdLst>
              <a:gd name="adj" fmla="val 18854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2015">
                <a:moveTo>
                  <a:pt x="4242" y="0"/>
                </a:moveTo>
                <a:lnTo>
                  <a:pt x="5189" y="947"/>
                </a:lnTo>
                <a:lnTo>
                  <a:pt x="5163" y="974"/>
                </a:lnTo>
                <a:cubicBezTo>
                  <a:pt x="4505" y="1617"/>
                  <a:pt x="3596" y="2015"/>
                  <a:pt x="2592" y="2015"/>
                </a:cubicBezTo>
                <a:cubicBezTo>
                  <a:pt x="1588" y="2015"/>
                  <a:pt x="679" y="1617"/>
                  <a:pt x="21" y="974"/>
                </a:cubicBezTo>
                <a:lnTo>
                  <a:pt x="0" y="953"/>
                </a:lnTo>
                <a:lnTo>
                  <a:pt x="947" y="5"/>
                </a:lnTo>
                <a:lnTo>
                  <a:pt x="968" y="26"/>
                </a:lnTo>
                <a:cubicBezTo>
                  <a:pt x="1384" y="427"/>
                  <a:pt x="1958" y="675"/>
                  <a:pt x="2592" y="675"/>
                </a:cubicBezTo>
                <a:cubicBezTo>
                  <a:pt x="3226" y="675"/>
                  <a:pt x="3800" y="427"/>
                  <a:pt x="4215" y="26"/>
                </a:cubicBezTo>
                <a:lnTo>
                  <a:pt x="424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26" name="任意多边形 15"/>
          <p:cNvSpPr/>
          <p:nvPr>
            <p:custDataLst>
              <p:tags r:id="rId4"/>
            </p:custDataLst>
          </p:nvPr>
        </p:nvSpPr>
        <p:spPr bwMode="auto">
          <a:xfrm>
            <a:off x="4448853" y="1790758"/>
            <a:ext cx="3162935" cy="1147445"/>
          </a:xfrm>
          <a:custGeom>
            <a:avLst/>
            <a:gdLst>
              <a:gd name="adj" fmla="val 16209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1882">
                <a:moveTo>
                  <a:pt x="4375" y="0"/>
                </a:moveTo>
                <a:lnTo>
                  <a:pt x="5189" y="814"/>
                </a:lnTo>
                <a:lnTo>
                  <a:pt x="5163" y="841"/>
                </a:lnTo>
                <a:cubicBezTo>
                  <a:pt x="4505" y="1484"/>
                  <a:pt x="3596" y="1882"/>
                  <a:pt x="2592" y="1882"/>
                </a:cubicBezTo>
                <a:cubicBezTo>
                  <a:pt x="1588" y="1882"/>
                  <a:pt x="679" y="1484"/>
                  <a:pt x="21" y="841"/>
                </a:cubicBezTo>
                <a:lnTo>
                  <a:pt x="0" y="820"/>
                </a:lnTo>
                <a:lnTo>
                  <a:pt x="814" y="5"/>
                </a:lnTo>
                <a:lnTo>
                  <a:pt x="835" y="26"/>
                </a:lnTo>
                <a:cubicBezTo>
                  <a:pt x="1285" y="461"/>
                  <a:pt x="1906" y="730"/>
                  <a:pt x="2592" y="730"/>
                </a:cubicBezTo>
                <a:cubicBezTo>
                  <a:pt x="3278" y="730"/>
                  <a:pt x="3899" y="461"/>
                  <a:pt x="4348" y="26"/>
                </a:cubicBezTo>
                <a:lnTo>
                  <a:pt x="4375" y="0"/>
                </a:ln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  <a:alpha val="80000"/>
                </a:schemeClr>
              </a:gs>
              <a:gs pos="79000">
                <a:schemeClr val="accent1">
                  <a:alpha val="80000"/>
                </a:schemeClr>
              </a:gs>
            </a:gsLst>
            <a:lin ang="0" scaled="0"/>
          </a:gradFill>
          <a:ln>
            <a:noFill/>
          </a:ln>
          <a:effectLst>
            <a:outerShdw blurRad="152400" dist="38100" dir="10800000" algn="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27" name="1白"/>
          <p:cNvSpPr/>
          <p:nvPr>
            <p:custDataLst>
              <p:tags r:id="rId5"/>
            </p:custDataLst>
          </p:nvPr>
        </p:nvSpPr>
        <p:spPr>
          <a:xfrm>
            <a:off x="4762543" y="2056188"/>
            <a:ext cx="455930" cy="4565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12700" dir="4800000" algn="t" rotWithShape="0">
              <a:schemeClr val="bg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28" name="1深"/>
          <p:cNvSpPr/>
          <p:nvPr>
            <p:custDataLst>
              <p:tags r:id="rId6"/>
            </p:custDataLst>
          </p:nvPr>
        </p:nvSpPr>
        <p:spPr>
          <a:xfrm>
            <a:off x="4762543" y="2056188"/>
            <a:ext cx="455930" cy="45656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  <a:lumOff val="2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16200000" scaled="0"/>
          </a:gradFill>
          <a:ln>
            <a:noFill/>
          </a:ln>
          <a:effectLst>
            <a:innerShdw dist="12700" dir="16200000">
              <a:schemeClr val="accent1">
                <a:lumMod val="5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 18"/>
          <p:cNvSpPr/>
          <p:nvPr>
            <p:custDataLst>
              <p:tags r:id="rId7"/>
            </p:custDataLst>
          </p:nvPr>
        </p:nvSpPr>
        <p:spPr bwMode="auto">
          <a:xfrm flipV="1">
            <a:off x="4445043" y="3816408"/>
            <a:ext cx="3162935" cy="1228725"/>
          </a:xfrm>
          <a:custGeom>
            <a:avLst/>
            <a:gdLst>
              <a:gd name="adj" fmla="val 18854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2015">
                <a:moveTo>
                  <a:pt x="4242" y="0"/>
                </a:moveTo>
                <a:lnTo>
                  <a:pt x="5189" y="947"/>
                </a:lnTo>
                <a:lnTo>
                  <a:pt x="5163" y="974"/>
                </a:lnTo>
                <a:cubicBezTo>
                  <a:pt x="4505" y="1617"/>
                  <a:pt x="3596" y="2015"/>
                  <a:pt x="2592" y="2015"/>
                </a:cubicBezTo>
                <a:cubicBezTo>
                  <a:pt x="1588" y="2015"/>
                  <a:pt x="679" y="1617"/>
                  <a:pt x="21" y="974"/>
                </a:cubicBezTo>
                <a:lnTo>
                  <a:pt x="0" y="953"/>
                </a:lnTo>
                <a:lnTo>
                  <a:pt x="947" y="5"/>
                </a:lnTo>
                <a:lnTo>
                  <a:pt x="968" y="26"/>
                </a:lnTo>
                <a:cubicBezTo>
                  <a:pt x="1384" y="427"/>
                  <a:pt x="1958" y="675"/>
                  <a:pt x="2592" y="675"/>
                </a:cubicBezTo>
                <a:cubicBezTo>
                  <a:pt x="3226" y="675"/>
                  <a:pt x="3800" y="427"/>
                  <a:pt x="4215" y="26"/>
                </a:cubicBezTo>
                <a:lnTo>
                  <a:pt x="424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30" name="任意多边形 19"/>
          <p:cNvSpPr/>
          <p:nvPr>
            <p:custDataLst>
              <p:tags r:id="rId8"/>
            </p:custDataLst>
          </p:nvPr>
        </p:nvSpPr>
        <p:spPr bwMode="auto">
          <a:xfrm flipV="1">
            <a:off x="4444408" y="3807518"/>
            <a:ext cx="3162935" cy="1147445"/>
          </a:xfrm>
          <a:custGeom>
            <a:avLst/>
            <a:gdLst>
              <a:gd name="adj" fmla="val 16209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1882">
                <a:moveTo>
                  <a:pt x="4375" y="0"/>
                </a:moveTo>
                <a:lnTo>
                  <a:pt x="5189" y="814"/>
                </a:lnTo>
                <a:lnTo>
                  <a:pt x="5163" y="841"/>
                </a:lnTo>
                <a:cubicBezTo>
                  <a:pt x="4505" y="1484"/>
                  <a:pt x="3596" y="1882"/>
                  <a:pt x="2592" y="1882"/>
                </a:cubicBezTo>
                <a:cubicBezTo>
                  <a:pt x="1588" y="1882"/>
                  <a:pt x="679" y="1484"/>
                  <a:pt x="21" y="841"/>
                </a:cubicBezTo>
                <a:lnTo>
                  <a:pt x="0" y="820"/>
                </a:lnTo>
                <a:lnTo>
                  <a:pt x="814" y="5"/>
                </a:lnTo>
                <a:lnTo>
                  <a:pt x="835" y="26"/>
                </a:lnTo>
                <a:cubicBezTo>
                  <a:pt x="1285" y="461"/>
                  <a:pt x="1906" y="730"/>
                  <a:pt x="2592" y="730"/>
                </a:cubicBezTo>
                <a:cubicBezTo>
                  <a:pt x="3278" y="730"/>
                  <a:pt x="3899" y="461"/>
                  <a:pt x="4348" y="26"/>
                </a:cubicBezTo>
                <a:lnTo>
                  <a:pt x="4375" y="0"/>
                </a:ln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  <a:alpha val="80000"/>
                </a:schemeClr>
              </a:gs>
              <a:gs pos="79000">
                <a:schemeClr val="accent1">
                  <a:alpha val="80000"/>
                </a:schemeClr>
              </a:gs>
            </a:gsLst>
            <a:lin ang="0" scaled="0"/>
          </a:gradFill>
          <a:ln>
            <a:noFill/>
          </a:ln>
          <a:effectLst>
            <a:outerShdw blurRad="152400" dist="38100" dir="10800000" algn="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31" name="任意多边形 20"/>
          <p:cNvSpPr/>
          <p:nvPr>
            <p:custDataLst>
              <p:tags r:id="rId9"/>
            </p:custDataLst>
          </p:nvPr>
        </p:nvSpPr>
        <p:spPr bwMode="auto">
          <a:xfrm rot="16200000" flipV="1">
            <a:off x="5494063" y="2758498"/>
            <a:ext cx="3162935" cy="1228090"/>
          </a:xfrm>
          <a:custGeom>
            <a:avLst/>
            <a:gdLst>
              <a:gd name="adj" fmla="val 18854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2015">
                <a:moveTo>
                  <a:pt x="4242" y="0"/>
                </a:moveTo>
                <a:lnTo>
                  <a:pt x="5189" y="947"/>
                </a:lnTo>
                <a:lnTo>
                  <a:pt x="5163" y="974"/>
                </a:lnTo>
                <a:cubicBezTo>
                  <a:pt x="4505" y="1617"/>
                  <a:pt x="3596" y="2015"/>
                  <a:pt x="2592" y="2015"/>
                </a:cubicBezTo>
                <a:cubicBezTo>
                  <a:pt x="1588" y="2015"/>
                  <a:pt x="679" y="1617"/>
                  <a:pt x="21" y="974"/>
                </a:cubicBezTo>
                <a:lnTo>
                  <a:pt x="0" y="953"/>
                </a:lnTo>
                <a:lnTo>
                  <a:pt x="947" y="5"/>
                </a:lnTo>
                <a:lnTo>
                  <a:pt x="968" y="26"/>
                </a:lnTo>
                <a:cubicBezTo>
                  <a:pt x="1384" y="427"/>
                  <a:pt x="1958" y="675"/>
                  <a:pt x="2592" y="675"/>
                </a:cubicBezTo>
                <a:cubicBezTo>
                  <a:pt x="3226" y="675"/>
                  <a:pt x="3800" y="427"/>
                  <a:pt x="4215" y="26"/>
                </a:cubicBezTo>
                <a:lnTo>
                  <a:pt x="424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32" name="任意多边形 21"/>
          <p:cNvSpPr/>
          <p:nvPr>
            <p:custDataLst>
              <p:tags r:id="rId10"/>
            </p:custDataLst>
          </p:nvPr>
        </p:nvSpPr>
        <p:spPr bwMode="auto">
          <a:xfrm rot="16200000" flipV="1">
            <a:off x="5453423" y="2799138"/>
            <a:ext cx="3162935" cy="1146810"/>
          </a:xfrm>
          <a:custGeom>
            <a:avLst/>
            <a:gdLst>
              <a:gd name="adj" fmla="val 16209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1882">
                <a:moveTo>
                  <a:pt x="4375" y="0"/>
                </a:moveTo>
                <a:lnTo>
                  <a:pt x="5189" y="814"/>
                </a:lnTo>
                <a:lnTo>
                  <a:pt x="5163" y="841"/>
                </a:lnTo>
                <a:cubicBezTo>
                  <a:pt x="4505" y="1484"/>
                  <a:pt x="3596" y="1882"/>
                  <a:pt x="2592" y="1882"/>
                </a:cubicBezTo>
                <a:cubicBezTo>
                  <a:pt x="1588" y="1882"/>
                  <a:pt x="679" y="1484"/>
                  <a:pt x="21" y="841"/>
                </a:cubicBezTo>
                <a:lnTo>
                  <a:pt x="0" y="820"/>
                </a:lnTo>
                <a:lnTo>
                  <a:pt x="814" y="5"/>
                </a:lnTo>
                <a:lnTo>
                  <a:pt x="835" y="26"/>
                </a:lnTo>
                <a:cubicBezTo>
                  <a:pt x="1285" y="461"/>
                  <a:pt x="1906" y="730"/>
                  <a:pt x="2592" y="730"/>
                </a:cubicBezTo>
                <a:cubicBezTo>
                  <a:pt x="3278" y="730"/>
                  <a:pt x="3899" y="461"/>
                  <a:pt x="4348" y="26"/>
                </a:cubicBezTo>
                <a:lnTo>
                  <a:pt x="4375" y="0"/>
                </a:ln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  <a:alpha val="80000"/>
                </a:schemeClr>
              </a:gs>
              <a:gs pos="79000">
                <a:schemeClr val="accent1">
                  <a:alpha val="80000"/>
                </a:schemeClr>
              </a:gs>
            </a:gsLst>
            <a:lin ang="0" scaled="0"/>
          </a:gradFill>
          <a:ln>
            <a:noFill/>
          </a:ln>
          <a:effectLst>
            <a:outerShdw blurRad="152400" dist="38100" dir="10800000" algn="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33" name="2白"/>
          <p:cNvSpPr/>
          <p:nvPr>
            <p:custDataLst>
              <p:tags r:id="rId11"/>
            </p:custDataLst>
          </p:nvPr>
        </p:nvSpPr>
        <p:spPr>
          <a:xfrm>
            <a:off x="6925988" y="2061268"/>
            <a:ext cx="455930" cy="4565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12700" dir="4800000" algn="t" rotWithShape="0">
              <a:schemeClr val="bg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34" name="2深"/>
          <p:cNvSpPr/>
          <p:nvPr>
            <p:custDataLst>
              <p:tags r:id="rId12"/>
            </p:custDataLst>
          </p:nvPr>
        </p:nvSpPr>
        <p:spPr>
          <a:xfrm>
            <a:off x="6925988" y="2061268"/>
            <a:ext cx="455930" cy="45656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  <a:lumOff val="2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16200000" scaled="0"/>
          </a:gradFill>
          <a:ln>
            <a:noFill/>
          </a:ln>
          <a:effectLst>
            <a:innerShdw dist="12700" dir="16200000">
              <a:schemeClr val="accent1">
                <a:lumMod val="5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87500" lnSpcReduction="10000"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5" name="1白"/>
          <p:cNvSpPr/>
          <p:nvPr>
            <p:custDataLst>
              <p:tags r:id="rId13"/>
            </p:custDataLst>
          </p:nvPr>
        </p:nvSpPr>
        <p:spPr>
          <a:xfrm>
            <a:off x="4762543" y="4214553"/>
            <a:ext cx="455930" cy="4565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12700" dir="4800000" algn="t" rotWithShape="0">
              <a:schemeClr val="bg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36" name="1深"/>
          <p:cNvSpPr/>
          <p:nvPr>
            <p:custDataLst>
              <p:tags r:id="rId14"/>
            </p:custDataLst>
          </p:nvPr>
        </p:nvSpPr>
        <p:spPr>
          <a:xfrm>
            <a:off x="4762543" y="4214553"/>
            <a:ext cx="455930" cy="45656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  <a:lumOff val="2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16200000" scaled="0"/>
          </a:gradFill>
          <a:ln>
            <a:noFill/>
          </a:ln>
          <a:effectLst>
            <a:innerShdw dist="12700" dir="16200000">
              <a:schemeClr val="accent1">
                <a:lumMod val="5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37" name="2白"/>
          <p:cNvSpPr/>
          <p:nvPr>
            <p:custDataLst>
              <p:tags r:id="rId15"/>
            </p:custDataLst>
          </p:nvPr>
        </p:nvSpPr>
        <p:spPr>
          <a:xfrm>
            <a:off x="6925988" y="4214553"/>
            <a:ext cx="455930" cy="4565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12700" dir="4800000" algn="t" rotWithShape="0">
              <a:schemeClr val="bg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38" name="2深"/>
          <p:cNvSpPr/>
          <p:nvPr>
            <p:custDataLst>
              <p:tags r:id="rId16"/>
            </p:custDataLst>
          </p:nvPr>
        </p:nvSpPr>
        <p:spPr>
          <a:xfrm>
            <a:off x="6925988" y="4214553"/>
            <a:ext cx="455930" cy="45656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  <a:lumOff val="2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16200000" scaled="0"/>
          </a:gradFill>
          <a:ln>
            <a:noFill/>
          </a:ln>
          <a:effectLst>
            <a:innerShdw dist="12700" dir="16200000">
              <a:schemeClr val="accent1">
                <a:lumMod val="5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87500" lnSpcReduction="10000"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3" name="文本框 37"/>
          <p:cNvSpPr txBox="1"/>
          <p:nvPr>
            <p:custDataLst>
              <p:tags r:id="rId17"/>
            </p:custDataLst>
          </p:nvPr>
        </p:nvSpPr>
        <p:spPr>
          <a:xfrm>
            <a:off x="404529" y="1497333"/>
            <a:ext cx="3799735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模型多样性探索，适配不同场景需求</a:t>
            </a:r>
            <a:endParaRPr lang="zh-CN" altLang="en-US" sz="16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4" name="文本框 38"/>
          <p:cNvSpPr txBox="1"/>
          <p:nvPr>
            <p:custDataLst>
              <p:tags r:id="rId18"/>
            </p:custDataLst>
          </p:nvPr>
        </p:nvSpPr>
        <p:spPr>
          <a:xfrm>
            <a:off x="404529" y="3744598"/>
            <a:ext cx="3799735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系统已部署上线，具备实用性与可扩展性</a:t>
            </a:r>
            <a:endParaRPr lang="zh-CN" altLang="en-US" sz="16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5" name="文本框 40"/>
          <p:cNvSpPr txBox="1"/>
          <p:nvPr>
            <p:custDataLst>
              <p:tags r:id="rId19"/>
            </p:custDataLst>
          </p:nvPr>
        </p:nvSpPr>
        <p:spPr>
          <a:xfrm>
            <a:off x="7922646" y="1383818"/>
            <a:ext cx="3793387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数据集基础扎实，后续仍需持续扩充</a:t>
            </a:r>
            <a:endParaRPr lang="zh-CN" altLang="en-US" sz="16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7" name="文本框 42"/>
          <p:cNvSpPr txBox="1"/>
          <p:nvPr>
            <p:custDataLst>
              <p:tags r:id="rId20"/>
            </p:custDataLst>
          </p:nvPr>
        </p:nvSpPr>
        <p:spPr>
          <a:xfrm>
            <a:off x="8048404" y="3662352"/>
            <a:ext cx="3868105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应用方向明确，未来可拓展至多领域监测</a:t>
            </a:r>
            <a:endParaRPr lang="zh-CN" altLang="en-US" sz="16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48" name="图片 5" descr="图表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863319" y="2157513"/>
            <a:ext cx="252000" cy="252000"/>
          </a:xfrm>
          <a:prstGeom prst="rect">
            <a:avLst/>
          </a:prstGeom>
        </p:spPr>
      </p:pic>
      <p:pic>
        <p:nvPicPr>
          <p:cNvPr id="149" name="图片 6" descr="查看分类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026919" y="2164713"/>
            <a:ext cx="252000" cy="252000"/>
          </a:xfrm>
          <a:prstGeom prst="rect">
            <a:avLst/>
          </a:prstGeom>
        </p:spPr>
      </p:pic>
      <p:pic>
        <p:nvPicPr>
          <p:cNvPr id="150" name="图片 7" descr="靶心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863319" y="4317513"/>
            <a:ext cx="252000" cy="252000"/>
          </a:xfrm>
          <a:prstGeom prst="rect">
            <a:avLst/>
          </a:prstGeom>
        </p:spPr>
      </p:pic>
      <p:pic>
        <p:nvPicPr>
          <p:cNvPr id="151" name="图片 8" descr="文件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037113" y="4317513"/>
            <a:ext cx="252000" cy="252000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5"/>
            </p:custDataLst>
          </p:nvPr>
        </p:nvGrpSpPr>
        <p:grpSpPr>
          <a:xfrm>
            <a:off x="360345" y="1883413"/>
            <a:ext cx="3925526" cy="1772285"/>
            <a:chOff x="3389169" y="2852961"/>
            <a:chExt cx="5413662" cy="824825"/>
          </a:xfrm>
        </p:grpSpPr>
        <p:grpSp>
          <p:nvGrpSpPr>
            <p:cNvPr id="9" name="组合 8"/>
            <p:cNvGrpSpPr/>
            <p:nvPr/>
          </p:nvGrpSpPr>
          <p:grpSpPr>
            <a:xfrm>
              <a:off x="3389169" y="2852961"/>
              <a:ext cx="5413662" cy="824825"/>
              <a:chOff x="3389169" y="2852961"/>
              <a:chExt cx="5413662" cy="824825"/>
            </a:xfrm>
          </p:grpSpPr>
          <p:sp>
            <p:nvSpPr>
              <p:cNvPr id="11" name="任意多边形: 形状 10"/>
              <p:cNvSpPr/>
              <p:nvPr/>
            </p:nvSpPr>
            <p:spPr>
              <a:xfrm>
                <a:off x="3389169" y="3064243"/>
                <a:ext cx="5413662" cy="453736"/>
              </a:xfrm>
              <a:custGeom>
                <a:avLst/>
                <a:gdLst>
                  <a:gd name="connsiteX0" fmla="*/ 852064 w 5413662"/>
                  <a:gd name="connsiteY0" fmla="*/ 0 h 453736"/>
                  <a:gd name="connsiteX1" fmla="*/ 5413662 w 5413662"/>
                  <a:gd name="connsiteY1" fmla="*/ 0 h 453736"/>
                  <a:gd name="connsiteX2" fmla="*/ 5300228 w 5413662"/>
                  <a:gd name="connsiteY2" fmla="*/ 453736 h 453736"/>
                  <a:gd name="connsiteX3" fmla="*/ 0 w 5413662"/>
                  <a:gd name="connsiteY3" fmla="*/ 453736 h 453736"/>
                  <a:gd name="connsiteX4" fmla="*/ 41137 w 5413662"/>
                  <a:gd name="connsiteY4" fmla="*/ 289187 h 453736"/>
                  <a:gd name="connsiteX5" fmla="*/ 779767 w 5413662"/>
                  <a:gd name="connsiteY5" fmla="*/ 289187 h 45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3662" h="453736">
                    <a:moveTo>
                      <a:pt x="852064" y="0"/>
                    </a:moveTo>
                    <a:lnTo>
                      <a:pt x="5413662" y="0"/>
                    </a:lnTo>
                    <a:lnTo>
                      <a:pt x="5300228" y="453736"/>
                    </a:lnTo>
                    <a:lnTo>
                      <a:pt x="0" y="453736"/>
                    </a:lnTo>
                    <a:lnTo>
                      <a:pt x="41137" y="289187"/>
                    </a:lnTo>
                    <a:lnTo>
                      <a:pt x="779767" y="289187"/>
                    </a:lnTo>
                    <a:close/>
                  </a:path>
                </a:pathLst>
              </a:custGeom>
              <a:solidFill>
                <a:srgbClr val="D7EF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3402805" y="2852961"/>
                <a:ext cx="841664" cy="453736"/>
              </a:xfrm>
              <a:prstGeom prst="parallelogram">
                <a:avLst/>
              </a:prstGeom>
              <a:solidFill>
                <a:srgbClr val="3C8E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8534073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8361647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8189221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8016795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4788913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4616487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4444061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4271635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444061" y="3105719"/>
              <a:ext cx="3968645" cy="404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尝试多个模型（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YOLOv8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YOLO11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等）在不同参数与规模下的性能对比，兼顾检测速度与精度，满足实时与高精度场景的多样化需求。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26"/>
            </p:custDataLst>
          </p:nvPr>
        </p:nvGrpSpPr>
        <p:grpSpPr>
          <a:xfrm>
            <a:off x="7834454" y="4158990"/>
            <a:ext cx="3925526" cy="1772285"/>
            <a:chOff x="3389169" y="2852961"/>
            <a:chExt cx="5413662" cy="824825"/>
          </a:xfrm>
        </p:grpSpPr>
        <p:grpSp>
          <p:nvGrpSpPr>
            <p:cNvPr id="24" name="组合 23"/>
            <p:cNvGrpSpPr/>
            <p:nvPr/>
          </p:nvGrpSpPr>
          <p:grpSpPr>
            <a:xfrm>
              <a:off x="3389169" y="2852961"/>
              <a:ext cx="5413662" cy="824825"/>
              <a:chOff x="3389169" y="2852961"/>
              <a:chExt cx="5413662" cy="824825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3389169" y="3064243"/>
                <a:ext cx="5413662" cy="453736"/>
              </a:xfrm>
              <a:custGeom>
                <a:avLst/>
                <a:gdLst>
                  <a:gd name="connsiteX0" fmla="*/ 852064 w 5413662"/>
                  <a:gd name="connsiteY0" fmla="*/ 0 h 453736"/>
                  <a:gd name="connsiteX1" fmla="*/ 5413662 w 5413662"/>
                  <a:gd name="connsiteY1" fmla="*/ 0 h 453736"/>
                  <a:gd name="connsiteX2" fmla="*/ 5300228 w 5413662"/>
                  <a:gd name="connsiteY2" fmla="*/ 453736 h 453736"/>
                  <a:gd name="connsiteX3" fmla="*/ 0 w 5413662"/>
                  <a:gd name="connsiteY3" fmla="*/ 453736 h 453736"/>
                  <a:gd name="connsiteX4" fmla="*/ 41137 w 5413662"/>
                  <a:gd name="connsiteY4" fmla="*/ 289187 h 453736"/>
                  <a:gd name="connsiteX5" fmla="*/ 779767 w 5413662"/>
                  <a:gd name="connsiteY5" fmla="*/ 289187 h 45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3662" h="453736">
                    <a:moveTo>
                      <a:pt x="852064" y="0"/>
                    </a:moveTo>
                    <a:lnTo>
                      <a:pt x="5413662" y="0"/>
                    </a:lnTo>
                    <a:lnTo>
                      <a:pt x="5300228" y="453736"/>
                    </a:lnTo>
                    <a:lnTo>
                      <a:pt x="0" y="453736"/>
                    </a:lnTo>
                    <a:lnTo>
                      <a:pt x="41137" y="289187"/>
                    </a:lnTo>
                    <a:lnTo>
                      <a:pt x="779767" y="289187"/>
                    </a:lnTo>
                    <a:close/>
                  </a:path>
                </a:pathLst>
              </a:custGeom>
              <a:solidFill>
                <a:srgbClr val="D7EF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>
                <a:off x="3402805" y="2852961"/>
                <a:ext cx="841664" cy="453736"/>
              </a:xfrm>
              <a:prstGeom prst="parallelogram">
                <a:avLst/>
              </a:prstGeom>
              <a:solidFill>
                <a:srgbClr val="3C8E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8534073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8361647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8189221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8016795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788913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4616487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4444061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4271635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4444061" y="3105719"/>
              <a:ext cx="3968645" cy="404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项目初步聚焦吸烟与跌倒行为识别，未来可拓展至桥梁、道路、养老看护等场景，实现更广泛的城市安全与智能巡检应用。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7"/>
            </p:custDataLst>
          </p:nvPr>
        </p:nvGrpSpPr>
        <p:grpSpPr>
          <a:xfrm>
            <a:off x="7790507" y="1838419"/>
            <a:ext cx="3925526" cy="1772285"/>
            <a:chOff x="3389169" y="2852961"/>
            <a:chExt cx="5413662" cy="824825"/>
          </a:xfrm>
        </p:grpSpPr>
        <p:grpSp>
          <p:nvGrpSpPr>
            <p:cNvPr id="37" name="组合 36"/>
            <p:cNvGrpSpPr/>
            <p:nvPr/>
          </p:nvGrpSpPr>
          <p:grpSpPr>
            <a:xfrm>
              <a:off x="3389169" y="2852961"/>
              <a:ext cx="5413662" cy="824825"/>
              <a:chOff x="3389169" y="2852961"/>
              <a:chExt cx="5413662" cy="824825"/>
            </a:xfrm>
          </p:grpSpPr>
          <p:sp>
            <p:nvSpPr>
              <p:cNvPr id="39" name="任意多边形: 形状 38"/>
              <p:cNvSpPr/>
              <p:nvPr/>
            </p:nvSpPr>
            <p:spPr>
              <a:xfrm>
                <a:off x="3389169" y="3064243"/>
                <a:ext cx="5413662" cy="453736"/>
              </a:xfrm>
              <a:custGeom>
                <a:avLst/>
                <a:gdLst>
                  <a:gd name="connsiteX0" fmla="*/ 852064 w 5413662"/>
                  <a:gd name="connsiteY0" fmla="*/ 0 h 453736"/>
                  <a:gd name="connsiteX1" fmla="*/ 5413662 w 5413662"/>
                  <a:gd name="connsiteY1" fmla="*/ 0 h 453736"/>
                  <a:gd name="connsiteX2" fmla="*/ 5300228 w 5413662"/>
                  <a:gd name="connsiteY2" fmla="*/ 453736 h 453736"/>
                  <a:gd name="connsiteX3" fmla="*/ 0 w 5413662"/>
                  <a:gd name="connsiteY3" fmla="*/ 453736 h 453736"/>
                  <a:gd name="connsiteX4" fmla="*/ 41137 w 5413662"/>
                  <a:gd name="connsiteY4" fmla="*/ 289187 h 453736"/>
                  <a:gd name="connsiteX5" fmla="*/ 779767 w 5413662"/>
                  <a:gd name="connsiteY5" fmla="*/ 289187 h 45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3662" h="453736">
                    <a:moveTo>
                      <a:pt x="852064" y="0"/>
                    </a:moveTo>
                    <a:lnTo>
                      <a:pt x="5413662" y="0"/>
                    </a:lnTo>
                    <a:lnTo>
                      <a:pt x="5300228" y="453736"/>
                    </a:lnTo>
                    <a:lnTo>
                      <a:pt x="0" y="453736"/>
                    </a:lnTo>
                    <a:lnTo>
                      <a:pt x="41137" y="289187"/>
                    </a:lnTo>
                    <a:lnTo>
                      <a:pt x="779767" y="289187"/>
                    </a:lnTo>
                    <a:close/>
                  </a:path>
                </a:pathLst>
              </a:custGeom>
              <a:solidFill>
                <a:srgbClr val="D7EF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0" name="平行四边形 39"/>
              <p:cNvSpPr/>
              <p:nvPr/>
            </p:nvSpPr>
            <p:spPr>
              <a:xfrm>
                <a:off x="3402805" y="2852961"/>
                <a:ext cx="841664" cy="453736"/>
              </a:xfrm>
              <a:prstGeom prst="parallelogram">
                <a:avLst/>
              </a:prstGeom>
              <a:solidFill>
                <a:srgbClr val="3C8E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8534073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8361647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8189221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8016795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4788913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4616487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4444061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4271635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4444061" y="3105719"/>
              <a:ext cx="3968645" cy="404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当前数据集已完成统计分析与标注准确性验证，但样本量仍偏小，后续计划引入更多真实场景图像，提升模型泛化能力。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9" name="组合 48"/>
          <p:cNvGrpSpPr/>
          <p:nvPr>
            <p:custDataLst>
              <p:tags r:id="rId28"/>
            </p:custDataLst>
          </p:nvPr>
        </p:nvGrpSpPr>
        <p:grpSpPr>
          <a:xfrm>
            <a:off x="312301" y="4104643"/>
            <a:ext cx="3925526" cy="1772285"/>
            <a:chOff x="3389169" y="2852961"/>
            <a:chExt cx="5413662" cy="824825"/>
          </a:xfrm>
        </p:grpSpPr>
        <p:grpSp>
          <p:nvGrpSpPr>
            <p:cNvPr id="50" name="组合 49"/>
            <p:cNvGrpSpPr/>
            <p:nvPr/>
          </p:nvGrpSpPr>
          <p:grpSpPr>
            <a:xfrm>
              <a:off x="3389169" y="2852961"/>
              <a:ext cx="5413662" cy="824825"/>
              <a:chOff x="3389169" y="2852961"/>
              <a:chExt cx="5413662" cy="824825"/>
            </a:xfrm>
          </p:grpSpPr>
          <p:sp>
            <p:nvSpPr>
              <p:cNvPr id="52" name="任意多边形: 形状 51"/>
              <p:cNvSpPr/>
              <p:nvPr/>
            </p:nvSpPr>
            <p:spPr>
              <a:xfrm>
                <a:off x="3389169" y="3064243"/>
                <a:ext cx="5413662" cy="453736"/>
              </a:xfrm>
              <a:custGeom>
                <a:avLst/>
                <a:gdLst>
                  <a:gd name="connsiteX0" fmla="*/ 852064 w 5413662"/>
                  <a:gd name="connsiteY0" fmla="*/ 0 h 453736"/>
                  <a:gd name="connsiteX1" fmla="*/ 5413662 w 5413662"/>
                  <a:gd name="connsiteY1" fmla="*/ 0 h 453736"/>
                  <a:gd name="connsiteX2" fmla="*/ 5300228 w 5413662"/>
                  <a:gd name="connsiteY2" fmla="*/ 453736 h 453736"/>
                  <a:gd name="connsiteX3" fmla="*/ 0 w 5413662"/>
                  <a:gd name="connsiteY3" fmla="*/ 453736 h 453736"/>
                  <a:gd name="connsiteX4" fmla="*/ 41137 w 5413662"/>
                  <a:gd name="connsiteY4" fmla="*/ 289187 h 453736"/>
                  <a:gd name="connsiteX5" fmla="*/ 779767 w 5413662"/>
                  <a:gd name="connsiteY5" fmla="*/ 289187 h 45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3662" h="453736">
                    <a:moveTo>
                      <a:pt x="852064" y="0"/>
                    </a:moveTo>
                    <a:lnTo>
                      <a:pt x="5413662" y="0"/>
                    </a:lnTo>
                    <a:lnTo>
                      <a:pt x="5300228" y="453736"/>
                    </a:lnTo>
                    <a:lnTo>
                      <a:pt x="0" y="453736"/>
                    </a:lnTo>
                    <a:lnTo>
                      <a:pt x="41137" y="289187"/>
                    </a:lnTo>
                    <a:lnTo>
                      <a:pt x="779767" y="289187"/>
                    </a:lnTo>
                    <a:close/>
                  </a:path>
                </a:pathLst>
              </a:custGeom>
              <a:solidFill>
                <a:srgbClr val="D7EF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" name="平行四边形 52"/>
              <p:cNvSpPr/>
              <p:nvPr/>
            </p:nvSpPr>
            <p:spPr>
              <a:xfrm>
                <a:off x="3402805" y="2852961"/>
                <a:ext cx="841664" cy="453736"/>
              </a:xfrm>
              <a:prstGeom prst="parallelogram">
                <a:avLst/>
              </a:prstGeom>
              <a:solidFill>
                <a:srgbClr val="3C8E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8534073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8361647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8189221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8016795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4788913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4616487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4444061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4271635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4444061" y="3105719"/>
              <a:ext cx="3968645" cy="404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0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 </a:t>
              </a:r>
              <a:r>
                <a:rPr lang="en-US" altLang="zh-CN" dirty="0" err="1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Streamlit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构建的前端系统已接入模型，支持图像推理任务，用户交互简单，具备快速部署与二次开发能力。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24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54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latin typeface="Arial" panose="020B0604020202020204" pitchFamily="34" charset="0"/>
                <a:sym typeface="Arial" panose="020B0604020202020204" pitchFamily="34" charset="0"/>
              </a:rPr>
              <a:t>项目总结与展望</a:t>
            </a:r>
            <a:endParaRPr dirty="0">
              <a:latin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155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/>
              <a:t>展望</a:t>
            </a:r>
          </a:p>
        </p:txBody>
      </p:sp>
      <p:sp>
        <p:nvSpPr>
          <p:cNvPr id="156" name="任意多边形: 形状 58"/>
          <p:cNvSpPr/>
          <p:nvPr/>
        </p:nvSpPr>
        <p:spPr>
          <a:xfrm>
            <a:off x="6291580" y="4930775"/>
            <a:ext cx="1286109" cy="1230580"/>
          </a:xfrm>
          <a:custGeom>
            <a:avLst/>
            <a:gdLst>
              <a:gd name="connsiteX0" fmla="*/ 290211 w 1282096"/>
              <a:gd name="connsiteY0" fmla="*/ 1224436 h 1224436"/>
              <a:gd name="connsiteX1" fmla="*/ 990516 w 1282096"/>
              <a:gd name="connsiteY1" fmla="*/ 1224436 h 1224436"/>
              <a:gd name="connsiteX2" fmla="*/ 1062983 w 1282096"/>
              <a:gd name="connsiteY2" fmla="*/ 1171786 h 1224436"/>
              <a:gd name="connsiteX3" fmla="*/ 1279389 w 1282096"/>
              <a:gd name="connsiteY3" fmla="*/ 505758 h 1224436"/>
              <a:gd name="connsiteX4" fmla="*/ 1251710 w 1282096"/>
              <a:gd name="connsiteY4" fmla="*/ 420568 h 1224436"/>
              <a:gd name="connsiteX5" fmla="*/ 685152 w 1282096"/>
              <a:gd name="connsiteY5" fmla="*/ 8939 h 1224436"/>
              <a:gd name="connsiteX6" fmla="*/ 595578 w 1282096"/>
              <a:gd name="connsiteY6" fmla="*/ 8938 h 1224436"/>
              <a:gd name="connsiteX7" fmla="*/ 29020 w 1282096"/>
              <a:gd name="connsiteY7" fmla="*/ 420567 h 1224436"/>
              <a:gd name="connsiteX8" fmla="*/ 1340 w 1282096"/>
              <a:gd name="connsiteY8" fmla="*/ 505757 h 1224436"/>
              <a:gd name="connsiteX9" fmla="*/ 217745 w 1282096"/>
              <a:gd name="connsiteY9" fmla="*/ 1171785 h 1224436"/>
              <a:gd name="connsiteX10" fmla="*/ 290211 w 1282096"/>
              <a:gd name="connsiteY10" fmla="*/ 1224436 h 1224436"/>
              <a:gd name="connsiteX0-1" fmla="*/ 290211 w 1282096"/>
              <a:gd name="connsiteY0-2" fmla="*/ 1224436 h 1224436"/>
              <a:gd name="connsiteX1-3" fmla="*/ 990516 w 1282096"/>
              <a:gd name="connsiteY1-4" fmla="*/ 1224436 h 1224436"/>
              <a:gd name="connsiteX2-5" fmla="*/ 1062983 w 1282096"/>
              <a:gd name="connsiteY2-6" fmla="*/ 1171786 h 1224436"/>
              <a:gd name="connsiteX3-7" fmla="*/ 1279389 w 1282096"/>
              <a:gd name="connsiteY3-8" fmla="*/ 505758 h 1224436"/>
              <a:gd name="connsiteX4-9" fmla="*/ 1251710 w 1282096"/>
              <a:gd name="connsiteY4-10" fmla="*/ 420568 h 1224436"/>
              <a:gd name="connsiteX5-11" fmla="*/ 685152 w 1282096"/>
              <a:gd name="connsiteY5-12" fmla="*/ 8939 h 1224436"/>
              <a:gd name="connsiteX6-13" fmla="*/ 595578 w 1282096"/>
              <a:gd name="connsiteY6-14" fmla="*/ 8938 h 1224436"/>
              <a:gd name="connsiteX7-15" fmla="*/ 29020 w 1282096"/>
              <a:gd name="connsiteY7-16" fmla="*/ 420567 h 1224436"/>
              <a:gd name="connsiteX8-17" fmla="*/ 1340 w 1282096"/>
              <a:gd name="connsiteY8-18" fmla="*/ 505757 h 1224436"/>
              <a:gd name="connsiteX9-19" fmla="*/ 217745 w 1282096"/>
              <a:gd name="connsiteY9-20" fmla="*/ 1171785 h 1224436"/>
              <a:gd name="connsiteX10-21" fmla="*/ 290211 w 1282096"/>
              <a:gd name="connsiteY10-22" fmla="*/ 1224436 h 1224436"/>
              <a:gd name="connsiteX0-23" fmla="*/ 290211 w 1282096"/>
              <a:gd name="connsiteY0-24" fmla="*/ 1224436 h 1224436"/>
              <a:gd name="connsiteX1-25" fmla="*/ 990516 w 1282096"/>
              <a:gd name="connsiteY1-26" fmla="*/ 1224436 h 1224436"/>
              <a:gd name="connsiteX2-27" fmla="*/ 1062983 w 1282096"/>
              <a:gd name="connsiteY2-28" fmla="*/ 1171786 h 1224436"/>
              <a:gd name="connsiteX3-29" fmla="*/ 1279389 w 1282096"/>
              <a:gd name="connsiteY3-30" fmla="*/ 505758 h 1224436"/>
              <a:gd name="connsiteX4-31" fmla="*/ 1251710 w 1282096"/>
              <a:gd name="connsiteY4-32" fmla="*/ 420568 h 1224436"/>
              <a:gd name="connsiteX5-33" fmla="*/ 685152 w 1282096"/>
              <a:gd name="connsiteY5-34" fmla="*/ 8939 h 1224436"/>
              <a:gd name="connsiteX6-35" fmla="*/ 595578 w 1282096"/>
              <a:gd name="connsiteY6-36" fmla="*/ 8938 h 1224436"/>
              <a:gd name="connsiteX7-37" fmla="*/ 29020 w 1282096"/>
              <a:gd name="connsiteY7-38" fmla="*/ 420567 h 1224436"/>
              <a:gd name="connsiteX8-39" fmla="*/ 1340 w 1282096"/>
              <a:gd name="connsiteY8-40" fmla="*/ 505757 h 1224436"/>
              <a:gd name="connsiteX9-41" fmla="*/ 217745 w 1282096"/>
              <a:gd name="connsiteY9-42" fmla="*/ 1171785 h 1224436"/>
              <a:gd name="connsiteX10-43" fmla="*/ 290211 w 1282096"/>
              <a:gd name="connsiteY10-44" fmla="*/ 1224436 h 1224436"/>
              <a:gd name="connsiteX0-45" fmla="*/ 290211 w 1282096"/>
              <a:gd name="connsiteY0-46" fmla="*/ 1224436 h 1224436"/>
              <a:gd name="connsiteX1-47" fmla="*/ 990516 w 1282096"/>
              <a:gd name="connsiteY1-48" fmla="*/ 1224436 h 1224436"/>
              <a:gd name="connsiteX2-49" fmla="*/ 1062983 w 1282096"/>
              <a:gd name="connsiteY2-50" fmla="*/ 1171786 h 1224436"/>
              <a:gd name="connsiteX3-51" fmla="*/ 1279389 w 1282096"/>
              <a:gd name="connsiteY3-52" fmla="*/ 505758 h 1224436"/>
              <a:gd name="connsiteX4-53" fmla="*/ 1251710 w 1282096"/>
              <a:gd name="connsiteY4-54" fmla="*/ 420568 h 1224436"/>
              <a:gd name="connsiteX5-55" fmla="*/ 685152 w 1282096"/>
              <a:gd name="connsiteY5-56" fmla="*/ 8939 h 1224436"/>
              <a:gd name="connsiteX6-57" fmla="*/ 595578 w 1282096"/>
              <a:gd name="connsiteY6-58" fmla="*/ 8938 h 1224436"/>
              <a:gd name="connsiteX7-59" fmla="*/ 29020 w 1282096"/>
              <a:gd name="connsiteY7-60" fmla="*/ 420567 h 1224436"/>
              <a:gd name="connsiteX8-61" fmla="*/ 1340 w 1282096"/>
              <a:gd name="connsiteY8-62" fmla="*/ 505757 h 1224436"/>
              <a:gd name="connsiteX9-63" fmla="*/ 217745 w 1282096"/>
              <a:gd name="connsiteY9-64" fmla="*/ 1171785 h 1224436"/>
              <a:gd name="connsiteX10-65" fmla="*/ 290211 w 1282096"/>
              <a:gd name="connsiteY10-66" fmla="*/ 1224436 h 1224436"/>
              <a:gd name="connsiteX0-67" fmla="*/ 290211 w 1279747"/>
              <a:gd name="connsiteY0-68" fmla="*/ 1224436 h 1224436"/>
              <a:gd name="connsiteX1-69" fmla="*/ 990516 w 1279747"/>
              <a:gd name="connsiteY1-70" fmla="*/ 1224436 h 1224436"/>
              <a:gd name="connsiteX2-71" fmla="*/ 1062983 w 1279747"/>
              <a:gd name="connsiteY2-72" fmla="*/ 1171786 h 1224436"/>
              <a:gd name="connsiteX3-73" fmla="*/ 1279389 w 1279747"/>
              <a:gd name="connsiteY3-74" fmla="*/ 505758 h 1224436"/>
              <a:gd name="connsiteX4-75" fmla="*/ 1251710 w 1279747"/>
              <a:gd name="connsiteY4-76" fmla="*/ 420568 h 1224436"/>
              <a:gd name="connsiteX5-77" fmla="*/ 685152 w 1279747"/>
              <a:gd name="connsiteY5-78" fmla="*/ 8939 h 1224436"/>
              <a:gd name="connsiteX6-79" fmla="*/ 595578 w 1279747"/>
              <a:gd name="connsiteY6-80" fmla="*/ 8938 h 1224436"/>
              <a:gd name="connsiteX7-81" fmla="*/ 29020 w 1279747"/>
              <a:gd name="connsiteY7-82" fmla="*/ 420567 h 1224436"/>
              <a:gd name="connsiteX8-83" fmla="*/ 1340 w 1279747"/>
              <a:gd name="connsiteY8-84" fmla="*/ 505757 h 1224436"/>
              <a:gd name="connsiteX9-85" fmla="*/ 217745 w 1279747"/>
              <a:gd name="connsiteY9-86" fmla="*/ 1171785 h 1224436"/>
              <a:gd name="connsiteX10-87" fmla="*/ 290211 w 1279747"/>
              <a:gd name="connsiteY10-88" fmla="*/ 1224436 h 1224436"/>
              <a:gd name="connsiteX0-89" fmla="*/ 290211 w 1279389"/>
              <a:gd name="connsiteY0-90" fmla="*/ 1224436 h 1224436"/>
              <a:gd name="connsiteX1-91" fmla="*/ 990516 w 1279389"/>
              <a:gd name="connsiteY1-92" fmla="*/ 1224436 h 1224436"/>
              <a:gd name="connsiteX2-93" fmla="*/ 1062983 w 1279389"/>
              <a:gd name="connsiteY2-94" fmla="*/ 1171786 h 1224436"/>
              <a:gd name="connsiteX3-95" fmla="*/ 1279389 w 1279389"/>
              <a:gd name="connsiteY3-96" fmla="*/ 505758 h 1224436"/>
              <a:gd name="connsiteX4-97" fmla="*/ 1251710 w 1279389"/>
              <a:gd name="connsiteY4-98" fmla="*/ 420568 h 1224436"/>
              <a:gd name="connsiteX5-99" fmla="*/ 685152 w 1279389"/>
              <a:gd name="connsiteY5-100" fmla="*/ 8939 h 1224436"/>
              <a:gd name="connsiteX6-101" fmla="*/ 595578 w 1279389"/>
              <a:gd name="connsiteY6-102" fmla="*/ 8938 h 1224436"/>
              <a:gd name="connsiteX7-103" fmla="*/ 29020 w 1279389"/>
              <a:gd name="connsiteY7-104" fmla="*/ 420567 h 1224436"/>
              <a:gd name="connsiteX8-105" fmla="*/ 1340 w 1279389"/>
              <a:gd name="connsiteY8-106" fmla="*/ 505757 h 1224436"/>
              <a:gd name="connsiteX9-107" fmla="*/ 217745 w 1279389"/>
              <a:gd name="connsiteY9-108" fmla="*/ 1171785 h 1224436"/>
              <a:gd name="connsiteX10-109" fmla="*/ 290211 w 1279389"/>
              <a:gd name="connsiteY10-110" fmla="*/ 1224436 h 1224436"/>
              <a:gd name="connsiteX0-111" fmla="*/ 290211 w 1281237"/>
              <a:gd name="connsiteY0-112" fmla="*/ 1224436 h 1224436"/>
              <a:gd name="connsiteX1-113" fmla="*/ 990516 w 1281237"/>
              <a:gd name="connsiteY1-114" fmla="*/ 1224436 h 1224436"/>
              <a:gd name="connsiteX2-115" fmla="*/ 1062983 w 1281237"/>
              <a:gd name="connsiteY2-116" fmla="*/ 1171786 h 1224436"/>
              <a:gd name="connsiteX3-117" fmla="*/ 1279389 w 1281237"/>
              <a:gd name="connsiteY3-118" fmla="*/ 505758 h 1224436"/>
              <a:gd name="connsiteX4-119" fmla="*/ 1251710 w 1281237"/>
              <a:gd name="connsiteY4-120" fmla="*/ 420568 h 1224436"/>
              <a:gd name="connsiteX5-121" fmla="*/ 685152 w 1281237"/>
              <a:gd name="connsiteY5-122" fmla="*/ 8939 h 1224436"/>
              <a:gd name="connsiteX6-123" fmla="*/ 595578 w 1281237"/>
              <a:gd name="connsiteY6-124" fmla="*/ 8938 h 1224436"/>
              <a:gd name="connsiteX7-125" fmla="*/ 29020 w 1281237"/>
              <a:gd name="connsiteY7-126" fmla="*/ 420567 h 1224436"/>
              <a:gd name="connsiteX8-127" fmla="*/ 1340 w 1281237"/>
              <a:gd name="connsiteY8-128" fmla="*/ 505757 h 1224436"/>
              <a:gd name="connsiteX9-129" fmla="*/ 217745 w 1281237"/>
              <a:gd name="connsiteY9-130" fmla="*/ 1171785 h 1224436"/>
              <a:gd name="connsiteX10-131" fmla="*/ 290211 w 1281237"/>
              <a:gd name="connsiteY10-132" fmla="*/ 1224436 h 1224436"/>
              <a:gd name="connsiteX0-133" fmla="*/ 290211 w 1283420"/>
              <a:gd name="connsiteY0-134" fmla="*/ 1224436 h 1224436"/>
              <a:gd name="connsiteX1-135" fmla="*/ 990516 w 1283420"/>
              <a:gd name="connsiteY1-136" fmla="*/ 1224436 h 1224436"/>
              <a:gd name="connsiteX2-137" fmla="*/ 1062983 w 1283420"/>
              <a:gd name="connsiteY2-138" fmla="*/ 1171786 h 1224436"/>
              <a:gd name="connsiteX3-139" fmla="*/ 1279389 w 1283420"/>
              <a:gd name="connsiteY3-140" fmla="*/ 505758 h 1224436"/>
              <a:gd name="connsiteX4-141" fmla="*/ 1251710 w 1283420"/>
              <a:gd name="connsiteY4-142" fmla="*/ 420568 h 1224436"/>
              <a:gd name="connsiteX5-143" fmla="*/ 685152 w 1283420"/>
              <a:gd name="connsiteY5-144" fmla="*/ 8939 h 1224436"/>
              <a:gd name="connsiteX6-145" fmla="*/ 595578 w 1283420"/>
              <a:gd name="connsiteY6-146" fmla="*/ 8938 h 1224436"/>
              <a:gd name="connsiteX7-147" fmla="*/ 29020 w 1283420"/>
              <a:gd name="connsiteY7-148" fmla="*/ 420567 h 1224436"/>
              <a:gd name="connsiteX8-149" fmla="*/ 1340 w 1283420"/>
              <a:gd name="connsiteY8-150" fmla="*/ 505757 h 1224436"/>
              <a:gd name="connsiteX9-151" fmla="*/ 217745 w 1283420"/>
              <a:gd name="connsiteY9-152" fmla="*/ 1171785 h 1224436"/>
              <a:gd name="connsiteX10-153" fmla="*/ 290211 w 1283420"/>
              <a:gd name="connsiteY10-154" fmla="*/ 1224436 h 1224436"/>
              <a:gd name="connsiteX0-155" fmla="*/ 290211 w 1283420"/>
              <a:gd name="connsiteY0-156" fmla="*/ 1224436 h 1224436"/>
              <a:gd name="connsiteX1-157" fmla="*/ 990516 w 1283420"/>
              <a:gd name="connsiteY1-158" fmla="*/ 1224436 h 1224436"/>
              <a:gd name="connsiteX2-159" fmla="*/ 1062983 w 1283420"/>
              <a:gd name="connsiteY2-160" fmla="*/ 1171786 h 1224436"/>
              <a:gd name="connsiteX3-161" fmla="*/ 1279389 w 1283420"/>
              <a:gd name="connsiteY3-162" fmla="*/ 505758 h 1224436"/>
              <a:gd name="connsiteX4-163" fmla="*/ 1251710 w 1283420"/>
              <a:gd name="connsiteY4-164" fmla="*/ 420568 h 1224436"/>
              <a:gd name="connsiteX5-165" fmla="*/ 685152 w 1283420"/>
              <a:gd name="connsiteY5-166" fmla="*/ 8939 h 1224436"/>
              <a:gd name="connsiteX6-167" fmla="*/ 595578 w 1283420"/>
              <a:gd name="connsiteY6-168" fmla="*/ 8938 h 1224436"/>
              <a:gd name="connsiteX7-169" fmla="*/ 29020 w 1283420"/>
              <a:gd name="connsiteY7-170" fmla="*/ 420567 h 1224436"/>
              <a:gd name="connsiteX8-171" fmla="*/ 1340 w 1283420"/>
              <a:gd name="connsiteY8-172" fmla="*/ 505757 h 1224436"/>
              <a:gd name="connsiteX9-173" fmla="*/ 217745 w 1283420"/>
              <a:gd name="connsiteY9-174" fmla="*/ 1171785 h 1224436"/>
              <a:gd name="connsiteX10-175" fmla="*/ 290211 w 1283420"/>
              <a:gd name="connsiteY10-176" fmla="*/ 1224436 h 1224436"/>
              <a:gd name="connsiteX0-177" fmla="*/ 290211 w 1283420"/>
              <a:gd name="connsiteY0-178" fmla="*/ 1224436 h 1224436"/>
              <a:gd name="connsiteX1-179" fmla="*/ 990516 w 1283420"/>
              <a:gd name="connsiteY1-180" fmla="*/ 1224436 h 1224436"/>
              <a:gd name="connsiteX2-181" fmla="*/ 1062983 w 1283420"/>
              <a:gd name="connsiteY2-182" fmla="*/ 1171786 h 1224436"/>
              <a:gd name="connsiteX3-183" fmla="*/ 1279389 w 1283420"/>
              <a:gd name="connsiteY3-184" fmla="*/ 505758 h 1224436"/>
              <a:gd name="connsiteX4-185" fmla="*/ 1251710 w 1283420"/>
              <a:gd name="connsiteY4-186" fmla="*/ 420568 h 1224436"/>
              <a:gd name="connsiteX5-187" fmla="*/ 685152 w 1283420"/>
              <a:gd name="connsiteY5-188" fmla="*/ 8939 h 1224436"/>
              <a:gd name="connsiteX6-189" fmla="*/ 595578 w 1283420"/>
              <a:gd name="connsiteY6-190" fmla="*/ 8938 h 1224436"/>
              <a:gd name="connsiteX7-191" fmla="*/ 29020 w 1283420"/>
              <a:gd name="connsiteY7-192" fmla="*/ 420567 h 1224436"/>
              <a:gd name="connsiteX8-193" fmla="*/ 1340 w 1283420"/>
              <a:gd name="connsiteY8-194" fmla="*/ 505757 h 1224436"/>
              <a:gd name="connsiteX9-195" fmla="*/ 217745 w 1283420"/>
              <a:gd name="connsiteY9-196" fmla="*/ 1171785 h 1224436"/>
              <a:gd name="connsiteX10-197" fmla="*/ 290211 w 1283420"/>
              <a:gd name="connsiteY10-198" fmla="*/ 1224436 h 1224436"/>
              <a:gd name="connsiteX0-199" fmla="*/ 290211 w 1283420"/>
              <a:gd name="connsiteY0-200" fmla="*/ 1224436 h 1224436"/>
              <a:gd name="connsiteX1-201" fmla="*/ 990516 w 1283420"/>
              <a:gd name="connsiteY1-202" fmla="*/ 1224436 h 1224436"/>
              <a:gd name="connsiteX2-203" fmla="*/ 1062983 w 1283420"/>
              <a:gd name="connsiteY2-204" fmla="*/ 1171786 h 1224436"/>
              <a:gd name="connsiteX3-205" fmla="*/ 1279389 w 1283420"/>
              <a:gd name="connsiteY3-206" fmla="*/ 505758 h 1224436"/>
              <a:gd name="connsiteX4-207" fmla="*/ 1251710 w 1283420"/>
              <a:gd name="connsiteY4-208" fmla="*/ 420568 h 1224436"/>
              <a:gd name="connsiteX5-209" fmla="*/ 685152 w 1283420"/>
              <a:gd name="connsiteY5-210" fmla="*/ 8939 h 1224436"/>
              <a:gd name="connsiteX6-211" fmla="*/ 595578 w 1283420"/>
              <a:gd name="connsiteY6-212" fmla="*/ 8938 h 1224436"/>
              <a:gd name="connsiteX7-213" fmla="*/ 29020 w 1283420"/>
              <a:gd name="connsiteY7-214" fmla="*/ 420567 h 1224436"/>
              <a:gd name="connsiteX8-215" fmla="*/ 1340 w 1283420"/>
              <a:gd name="connsiteY8-216" fmla="*/ 505757 h 1224436"/>
              <a:gd name="connsiteX9-217" fmla="*/ 217745 w 1283420"/>
              <a:gd name="connsiteY9-218" fmla="*/ 1171785 h 1224436"/>
              <a:gd name="connsiteX10-219" fmla="*/ 290211 w 1283420"/>
              <a:gd name="connsiteY10-220" fmla="*/ 1224436 h 1224436"/>
              <a:gd name="connsiteX0-221" fmla="*/ 290211 w 1283420"/>
              <a:gd name="connsiteY0-222" fmla="*/ 1230580 h 1230580"/>
              <a:gd name="connsiteX1-223" fmla="*/ 990516 w 1283420"/>
              <a:gd name="connsiteY1-224" fmla="*/ 1230580 h 1230580"/>
              <a:gd name="connsiteX2-225" fmla="*/ 1062983 w 1283420"/>
              <a:gd name="connsiteY2-226" fmla="*/ 1177930 h 1230580"/>
              <a:gd name="connsiteX3-227" fmla="*/ 1279389 w 1283420"/>
              <a:gd name="connsiteY3-228" fmla="*/ 511902 h 1230580"/>
              <a:gd name="connsiteX4-229" fmla="*/ 1251710 w 1283420"/>
              <a:gd name="connsiteY4-230" fmla="*/ 426712 h 1230580"/>
              <a:gd name="connsiteX5-231" fmla="*/ 685152 w 1283420"/>
              <a:gd name="connsiteY5-232" fmla="*/ 15083 h 1230580"/>
              <a:gd name="connsiteX6-233" fmla="*/ 595578 w 1283420"/>
              <a:gd name="connsiteY6-234" fmla="*/ 15082 h 1230580"/>
              <a:gd name="connsiteX7-235" fmla="*/ 29020 w 1283420"/>
              <a:gd name="connsiteY7-236" fmla="*/ 426711 h 1230580"/>
              <a:gd name="connsiteX8-237" fmla="*/ 1340 w 1283420"/>
              <a:gd name="connsiteY8-238" fmla="*/ 511901 h 1230580"/>
              <a:gd name="connsiteX9-239" fmla="*/ 217745 w 1283420"/>
              <a:gd name="connsiteY9-240" fmla="*/ 1177929 h 1230580"/>
              <a:gd name="connsiteX10-241" fmla="*/ 290211 w 1283420"/>
              <a:gd name="connsiteY10-242" fmla="*/ 1230580 h 1230580"/>
              <a:gd name="connsiteX0-243" fmla="*/ 290211 w 1283420"/>
              <a:gd name="connsiteY0-244" fmla="*/ 1230580 h 1230580"/>
              <a:gd name="connsiteX1-245" fmla="*/ 990516 w 1283420"/>
              <a:gd name="connsiteY1-246" fmla="*/ 1230580 h 1230580"/>
              <a:gd name="connsiteX2-247" fmla="*/ 1062983 w 1283420"/>
              <a:gd name="connsiteY2-248" fmla="*/ 1177930 h 1230580"/>
              <a:gd name="connsiteX3-249" fmla="*/ 1279389 w 1283420"/>
              <a:gd name="connsiteY3-250" fmla="*/ 511902 h 1230580"/>
              <a:gd name="connsiteX4-251" fmla="*/ 1251710 w 1283420"/>
              <a:gd name="connsiteY4-252" fmla="*/ 426712 h 1230580"/>
              <a:gd name="connsiteX5-253" fmla="*/ 685152 w 1283420"/>
              <a:gd name="connsiteY5-254" fmla="*/ 15083 h 1230580"/>
              <a:gd name="connsiteX6-255" fmla="*/ 595578 w 1283420"/>
              <a:gd name="connsiteY6-256" fmla="*/ 15082 h 1230580"/>
              <a:gd name="connsiteX7-257" fmla="*/ 29020 w 1283420"/>
              <a:gd name="connsiteY7-258" fmla="*/ 426711 h 1230580"/>
              <a:gd name="connsiteX8-259" fmla="*/ 1340 w 1283420"/>
              <a:gd name="connsiteY8-260" fmla="*/ 511901 h 1230580"/>
              <a:gd name="connsiteX9-261" fmla="*/ 217745 w 1283420"/>
              <a:gd name="connsiteY9-262" fmla="*/ 1177929 h 1230580"/>
              <a:gd name="connsiteX10-263" fmla="*/ 290211 w 1283420"/>
              <a:gd name="connsiteY10-264" fmla="*/ 1230580 h 1230580"/>
              <a:gd name="connsiteX0-265" fmla="*/ 290211 w 1283420"/>
              <a:gd name="connsiteY0-266" fmla="*/ 1230580 h 1230580"/>
              <a:gd name="connsiteX1-267" fmla="*/ 990516 w 1283420"/>
              <a:gd name="connsiteY1-268" fmla="*/ 1230580 h 1230580"/>
              <a:gd name="connsiteX2-269" fmla="*/ 1062983 w 1283420"/>
              <a:gd name="connsiteY2-270" fmla="*/ 1177930 h 1230580"/>
              <a:gd name="connsiteX3-271" fmla="*/ 1279389 w 1283420"/>
              <a:gd name="connsiteY3-272" fmla="*/ 511902 h 1230580"/>
              <a:gd name="connsiteX4-273" fmla="*/ 1251710 w 1283420"/>
              <a:gd name="connsiteY4-274" fmla="*/ 426712 h 1230580"/>
              <a:gd name="connsiteX5-275" fmla="*/ 685152 w 1283420"/>
              <a:gd name="connsiteY5-276" fmla="*/ 15083 h 1230580"/>
              <a:gd name="connsiteX6-277" fmla="*/ 595578 w 1283420"/>
              <a:gd name="connsiteY6-278" fmla="*/ 15082 h 1230580"/>
              <a:gd name="connsiteX7-279" fmla="*/ 29020 w 1283420"/>
              <a:gd name="connsiteY7-280" fmla="*/ 426711 h 1230580"/>
              <a:gd name="connsiteX8-281" fmla="*/ 1340 w 1283420"/>
              <a:gd name="connsiteY8-282" fmla="*/ 511901 h 1230580"/>
              <a:gd name="connsiteX9-283" fmla="*/ 217745 w 1283420"/>
              <a:gd name="connsiteY9-284" fmla="*/ 1177929 h 1230580"/>
              <a:gd name="connsiteX10-285" fmla="*/ 290211 w 1283420"/>
              <a:gd name="connsiteY10-286" fmla="*/ 1230580 h 1230580"/>
              <a:gd name="connsiteX0-287" fmla="*/ 288871 w 1282080"/>
              <a:gd name="connsiteY0-288" fmla="*/ 1230580 h 1230580"/>
              <a:gd name="connsiteX1-289" fmla="*/ 989176 w 1282080"/>
              <a:gd name="connsiteY1-290" fmla="*/ 1230580 h 1230580"/>
              <a:gd name="connsiteX2-291" fmla="*/ 1061643 w 1282080"/>
              <a:gd name="connsiteY2-292" fmla="*/ 1177930 h 1230580"/>
              <a:gd name="connsiteX3-293" fmla="*/ 1278049 w 1282080"/>
              <a:gd name="connsiteY3-294" fmla="*/ 511902 h 1230580"/>
              <a:gd name="connsiteX4-295" fmla="*/ 1250370 w 1282080"/>
              <a:gd name="connsiteY4-296" fmla="*/ 426712 h 1230580"/>
              <a:gd name="connsiteX5-297" fmla="*/ 683812 w 1282080"/>
              <a:gd name="connsiteY5-298" fmla="*/ 15083 h 1230580"/>
              <a:gd name="connsiteX6-299" fmla="*/ 594238 w 1282080"/>
              <a:gd name="connsiteY6-300" fmla="*/ 15082 h 1230580"/>
              <a:gd name="connsiteX7-301" fmla="*/ 27680 w 1282080"/>
              <a:gd name="connsiteY7-302" fmla="*/ 426711 h 1230580"/>
              <a:gd name="connsiteX8-303" fmla="*/ 0 w 1282080"/>
              <a:gd name="connsiteY8-304" fmla="*/ 511901 h 1230580"/>
              <a:gd name="connsiteX9-305" fmla="*/ 216405 w 1282080"/>
              <a:gd name="connsiteY9-306" fmla="*/ 1177929 h 1230580"/>
              <a:gd name="connsiteX10-307" fmla="*/ 288871 w 1282080"/>
              <a:gd name="connsiteY10-308" fmla="*/ 1230580 h 1230580"/>
              <a:gd name="connsiteX0-309" fmla="*/ 292900 w 1286109"/>
              <a:gd name="connsiteY0-310" fmla="*/ 1230580 h 1230580"/>
              <a:gd name="connsiteX1-311" fmla="*/ 993205 w 1286109"/>
              <a:gd name="connsiteY1-312" fmla="*/ 1230580 h 1230580"/>
              <a:gd name="connsiteX2-313" fmla="*/ 1065672 w 1286109"/>
              <a:gd name="connsiteY2-314" fmla="*/ 1177930 h 1230580"/>
              <a:gd name="connsiteX3-315" fmla="*/ 1282078 w 1286109"/>
              <a:gd name="connsiteY3-316" fmla="*/ 511902 h 1230580"/>
              <a:gd name="connsiteX4-317" fmla="*/ 1254399 w 1286109"/>
              <a:gd name="connsiteY4-318" fmla="*/ 426712 h 1230580"/>
              <a:gd name="connsiteX5-319" fmla="*/ 687841 w 1286109"/>
              <a:gd name="connsiteY5-320" fmla="*/ 15083 h 1230580"/>
              <a:gd name="connsiteX6-321" fmla="*/ 598267 w 1286109"/>
              <a:gd name="connsiteY6-322" fmla="*/ 15082 h 1230580"/>
              <a:gd name="connsiteX7-323" fmla="*/ 31709 w 1286109"/>
              <a:gd name="connsiteY7-324" fmla="*/ 426711 h 1230580"/>
              <a:gd name="connsiteX8-325" fmla="*/ 4029 w 1286109"/>
              <a:gd name="connsiteY8-326" fmla="*/ 511901 h 1230580"/>
              <a:gd name="connsiteX9-327" fmla="*/ 220434 w 1286109"/>
              <a:gd name="connsiteY9-328" fmla="*/ 1177929 h 1230580"/>
              <a:gd name="connsiteX10-329" fmla="*/ 292900 w 1286109"/>
              <a:gd name="connsiteY10-330" fmla="*/ 1230580 h 1230580"/>
              <a:gd name="connsiteX0-331" fmla="*/ 292900 w 1286109"/>
              <a:gd name="connsiteY0-332" fmla="*/ 1230580 h 1230580"/>
              <a:gd name="connsiteX1-333" fmla="*/ 993205 w 1286109"/>
              <a:gd name="connsiteY1-334" fmla="*/ 1230580 h 1230580"/>
              <a:gd name="connsiteX2-335" fmla="*/ 1065672 w 1286109"/>
              <a:gd name="connsiteY2-336" fmla="*/ 1177930 h 1230580"/>
              <a:gd name="connsiteX3-337" fmla="*/ 1282078 w 1286109"/>
              <a:gd name="connsiteY3-338" fmla="*/ 511902 h 1230580"/>
              <a:gd name="connsiteX4-339" fmla="*/ 1254399 w 1286109"/>
              <a:gd name="connsiteY4-340" fmla="*/ 426712 h 1230580"/>
              <a:gd name="connsiteX5-341" fmla="*/ 687841 w 1286109"/>
              <a:gd name="connsiteY5-342" fmla="*/ 15083 h 1230580"/>
              <a:gd name="connsiteX6-343" fmla="*/ 598267 w 1286109"/>
              <a:gd name="connsiteY6-344" fmla="*/ 15082 h 1230580"/>
              <a:gd name="connsiteX7-345" fmla="*/ 31709 w 1286109"/>
              <a:gd name="connsiteY7-346" fmla="*/ 426711 h 1230580"/>
              <a:gd name="connsiteX8-347" fmla="*/ 4029 w 1286109"/>
              <a:gd name="connsiteY8-348" fmla="*/ 511901 h 1230580"/>
              <a:gd name="connsiteX9-349" fmla="*/ 220434 w 1286109"/>
              <a:gd name="connsiteY9-350" fmla="*/ 1177929 h 1230580"/>
              <a:gd name="connsiteX10-351" fmla="*/ 292900 w 1286109"/>
              <a:gd name="connsiteY10-352" fmla="*/ 1230580 h 1230580"/>
              <a:gd name="connsiteX0-353" fmla="*/ 292900 w 1286109"/>
              <a:gd name="connsiteY0-354" fmla="*/ 1230580 h 1230580"/>
              <a:gd name="connsiteX1-355" fmla="*/ 993205 w 1286109"/>
              <a:gd name="connsiteY1-356" fmla="*/ 1230580 h 1230580"/>
              <a:gd name="connsiteX2-357" fmla="*/ 1065672 w 1286109"/>
              <a:gd name="connsiteY2-358" fmla="*/ 1177930 h 1230580"/>
              <a:gd name="connsiteX3-359" fmla="*/ 1282078 w 1286109"/>
              <a:gd name="connsiteY3-360" fmla="*/ 511902 h 1230580"/>
              <a:gd name="connsiteX4-361" fmla="*/ 1254399 w 1286109"/>
              <a:gd name="connsiteY4-362" fmla="*/ 426712 h 1230580"/>
              <a:gd name="connsiteX5-363" fmla="*/ 687841 w 1286109"/>
              <a:gd name="connsiteY5-364" fmla="*/ 15083 h 1230580"/>
              <a:gd name="connsiteX6-365" fmla="*/ 598267 w 1286109"/>
              <a:gd name="connsiteY6-366" fmla="*/ 15082 h 1230580"/>
              <a:gd name="connsiteX7-367" fmla="*/ 31709 w 1286109"/>
              <a:gd name="connsiteY7-368" fmla="*/ 426711 h 1230580"/>
              <a:gd name="connsiteX8-369" fmla="*/ 4029 w 1286109"/>
              <a:gd name="connsiteY8-370" fmla="*/ 511901 h 1230580"/>
              <a:gd name="connsiteX9-371" fmla="*/ 220434 w 1286109"/>
              <a:gd name="connsiteY9-372" fmla="*/ 1177929 h 1230580"/>
              <a:gd name="connsiteX10-373" fmla="*/ 292900 w 1286109"/>
              <a:gd name="connsiteY10-374" fmla="*/ 1230580 h 1230580"/>
              <a:gd name="connsiteX0-375" fmla="*/ 292900 w 1286109"/>
              <a:gd name="connsiteY0-376" fmla="*/ 1230580 h 1230580"/>
              <a:gd name="connsiteX1-377" fmla="*/ 993205 w 1286109"/>
              <a:gd name="connsiteY1-378" fmla="*/ 1230580 h 1230580"/>
              <a:gd name="connsiteX2-379" fmla="*/ 1065672 w 1286109"/>
              <a:gd name="connsiteY2-380" fmla="*/ 1177930 h 1230580"/>
              <a:gd name="connsiteX3-381" fmla="*/ 1282078 w 1286109"/>
              <a:gd name="connsiteY3-382" fmla="*/ 511902 h 1230580"/>
              <a:gd name="connsiteX4-383" fmla="*/ 1254399 w 1286109"/>
              <a:gd name="connsiteY4-384" fmla="*/ 426712 h 1230580"/>
              <a:gd name="connsiteX5-385" fmla="*/ 687841 w 1286109"/>
              <a:gd name="connsiteY5-386" fmla="*/ 15083 h 1230580"/>
              <a:gd name="connsiteX6-387" fmla="*/ 598267 w 1286109"/>
              <a:gd name="connsiteY6-388" fmla="*/ 15082 h 1230580"/>
              <a:gd name="connsiteX7-389" fmla="*/ 31709 w 1286109"/>
              <a:gd name="connsiteY7-390" fmla="*/ 426711 h 1230580"/>
              <a:gd name="connsiteX8-391" fmla="*/ 4029 w 1286109"/>
              <a:gd name="connsiteY8-392" fmla="*/ 511901 h 1230580"/>
              <a:gd name="connsiteX9-393" fmla="*/ 220434 w 1286109"/>
              <a:gd name="connsiteY9-394" fmla="*/ 1177929 h 1230580"/>
              <a:gd name="connsiteX10-395" fmla="*/ 292900 w 1286109"/>
              <a:gd name="connsiteY10-396" fmla="*/ 1230580 h 1230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86109" h="1230580">
                <a:moveTo>
                  <a:pt x="292900" y="1230580"/>
                </a:moveTo>
                <a:cubicBezTo>
                  <a:pt x="292900" y="1230580"/>
                  <a:pt x="993205" y="1230580"/>
                  <a:pt x="993205" y="1230580"/>
                </a:cubicBezTo>
                <a:cubicBezTo>
                  <a:pt x="1027419" y="1230580"/>
                  <a:pt x="1055099" y="1210470"/>
                  <a:pt x="1065672" y="1177930"/>
                </a:cubicBezTo>
                <a:cubicBezTo>
                  <a:pt x="1065672" y="1177930"/>
                  <a:pt x="1282079" y="511902"/>
                  <a:pt x="1282078" y="511902"/>
                </a:cubicBezTo>
                <a:cubicBezTo>
                  <a:pt x="1292652" y="479362"/>
                  <a:pt x="1282080" y="446822"/>
                  <a:pt x="1254399" y="426712"/>
                </a:cubicBezTo>
                <a:cubicBezTo>
                  <a:pt x="1254399" y="426712"/>
                  <a:pt x="687841" y="15083"/>
                  <a:pt x="687841" y="15083"/>
                </a:cubicBezTo>
                <a:cubicBezTo>
                  <a:pt x="660162" y="-5027"/>
                  <a:pt x="625947" y="-5028"/>
                  <a:pt x="598267" y="15082"/>
                </a:cubicBezTo>
                <a:cubicBezTo>
                  <a:pt x="598267" y="15082"/>
                  <a:pt x="31709" y="426711"/>
                  <a:pt x="31709" y="426711"/>
                </a:cubicBezTo>
                <a:cubicBezTo>
                  <a:pt x="4030" y="446822"/>
                  <a:pt x="-6543" y="479361"/>
                  <a:pt x="4029" y="511901"/>
                </a:cubicBezTo>
                <a:cubicBezTo>
                  <a:pt x="4030" y="511901"/>
                  <a:pt x="220435" y="1177929"/>
                  <a:pt x="220434" y="1177929"/>
                </a:cubicBezTo>
                <a:cubicBezTo>
                  <a:pt x="231008" y="1210469"/>
                  <a:pt x="258687" y="1230580"/>
                  <a:pt x="292900" y="123058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  <a:alpha val="100000"/>
                </a:schemeClr>
              </a:gs>
              <a:gs pos="64000">
                <a:schemeClr val="accent6">
                  <a:alpha val="100000"/>
                </a:schemeClr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7" name="任意多边形: 形状 54"/>
          <p:cNvSpPr/>
          <p:nvPr/>
        </p:nvSpPr>
        <p:spPr>
          <a:xfrm>
            <a:off x="4440555" y="4930775"/>
            <a:ext cx="1286109" cy="1230580"/>
          </a:xfrm>
          <a:custGeom>
            <a:avLst/>
            <a:gdLst>
              <a:gd name="connsiteX0" fmla="*/ 290211 w 1282096"/>
              <a:gd name="connsiteY0" fmla="*/ 1224436 h 1224436"/>
              <a:gd name="connsiteX1" fmla="*/ 990516 w 1282096"/>
              <a:gd name="connsiteY1" fmla="*/ 1224436 h 1224436"/>
              <a:gd name="connsiteX2" fmla="*/ 1062983 w 1282096"/>
              <a:gd name="connsiteY2" fmla="*/ 1171786 h 1224436"/>
              <a:gd name="connsiteX3" fmla="*/ 1279389 w 1282096"/>
              <a:gd name="connsiteY3" fmla="*/ 505758 h 1224436"/>
              <a:gd name="connsiteX4" fmla="*/ 1251710 w 1282096"/>
              <a:gd name="connsiteY4" fmla="*/ 420568 h 1224436"/>
              <a:gd name="connsiteX5" fmla="*/ 685152 w 1282096"/>
              <a:gd name="connsiteY5" fmla="*/ 8939 h 1224436"/>
              <a:gd name="connsiteX6" fmla="*/ 595578 w 1282096"/>
              <a:gd name="connsiteY6" fmla="*/ 8938 h 1224436"/>
              <a:gd name="connsiteX7" fmla="*/ 29020 w 1282096"/>
              <a:gd name="connsiteY7" fmla="*/ 420567 h 1224436"/>
              <a:gd name="connsiteX8" fmla="*/ 1340 w 1282096"/>
              <a:gd name="connsiteY8" fmla="*/ 505757 h 1224436"/>
              <a:gd name="connsiteX9" fmla="*/ 217745 w 1282096"/>
              <a:gd name="connsiteY9" fmla="*/ 1171785 h 1224436"/>
              <a:gd name="connsiteX10" fmla="*/ 290211 w 1282096"/>
              <a:gd name="connsiteY10" fmla="*/ 1224436 h 1224436"/>
              <a:gd name="connsiteX0-1" fmla="*/ 290211 w 1282096"/>
              <a:gd name="connsiteY0-2" fmla="*/ 1224436 h 1224436"/>
              <a:gd name="connsiteX1-3" fmla="*/ 990516 w 1282096"/>
              <a:gd name="connsiteY1-4" fmla="*/ 1224436 h 1224436"/>
              <a:gd name="connsiteX2-5" fmla="*/ 1062983 w 1282096"/>
              <a:gd name="connsiteY2-6" fmla="*/ 1171786 h 1224436"/>
              <a:gd name="connsiteX3-7" fmla="*/ 1279389 w 1282096"/>
              <a:gd name="connsiteY3-8" fmla="*/ 505758 h 1224436"/>
              <a:gd name="connsiteX4-9" fmla="*/ 1251710 w 1282096"/>
              <a:gd name="connsiteY4-10" fmla="*/ 420568 h 1224436"/>
              <a:gd name="connsiteX5-11" fmla="*/ 685152 w 1282096"/>
              <a:gd name="connsiteY5-12" fmla="*/ 8939 h 1224436"/>
              <a:gd name="connsiteX6-13" fmla="*/ 595578 w 1282096"/>
              <a:gd name="connsiteY6-14" fmla="*/ 8938 h 1224436"/>
              <a:gd name="connsiteX7-15" fmla="*/ 29020 w 1282096"/>
              <a:gd name="connsiteY7-16" fmla="*/ 420567 h 1224436"/>
              <a:gd name="connsiteX8-17" fmla="*/ 1340 w 1282096"/>
              <a:gd name="connsiteY8-18" fmla="*/ 505757 h 1224436"/>
              <a:gd name="connsiteX9-19" fmla="*/ 217745 w 1282096"/>
              <a:gd name="connsiteY9-20" fmla="*/ 1171785 h 1224436"/>
              <a:gd name="connsiteX10-21" fmla="*/ 290211 w 1282096"/>
              <a:gd name="connsiteY10-22" fmla="*/ 1224436 h 1224436"/>
              <a:gd name="connsiteX0-23" fmla="*/ 290211 w 1282096"/>
              <a:gd name="connsiteY0-24" fmla="*/ 1224436 h 1224436"/>
              <a:gd name="connsiteX1-25" fmla="*/ 990516 w 1282096"/>
              <a:gd name="connsiteY1-26" fmla="*/ 1224436 h 1224436"/>
              <a:gd name="connsiteX2-27" fmla="*/ 1062983 w 1282096"/>
              <a:gd name="connsiteY2-28" fmla="*/ 1171786 h 1224436"/>
              <a:gd name="connsiteX3-29" fmla="*/ 1279389 w 1282096"/>
              <a:gd name="connsiteY3-30" fmla="*/ 505758 h 1224436"/>
              <a:gd name="connsiteX4-31" fmla="*/ 1251710 w 1282096"/>
              <a:gd name="connsiteY4-32" fmla="*/ 420568 h 1224436"/>
              <a:gd name="connsiteX5-33" fmla="*/ 685152 w 1282096"/>
              <a:gd name="connsiteY5-34" fmla="*/ 8939 h 1224436"/>
              <a:gd name="connsiteX6-35" fmla="*/ 595578 w 1282096"/>
              <a:gd name="connsiteY6-36" fmla="*/ 8938 h 1224436"/>
              <a:gd name="connsiteX7-37" fmla="*/ 29020 w 1282096"/>
              <a:gd name="connsiteY7-38" fmla="*/ 420567 h 1224436"/>
              <a:gd name="connsiteX8-39" fmla="*/ 1340 w 1282096"/>
              <a:gd name="connsiteY8-40" fmla="*/ 505757 h 1224436"/>
              <a:gd name="connsiteX9-41" fmla="*/ 217745 w 1282096"/>
              <a:gd name="connsiteY9-42" fmla="*/ 1171785 h 1224436"/>
              <a:gd name="connsiteX10-43" fmla="*/ 290211 w 1282096"/>
              <a:gd name="connsiteY10-44" fmla="*/ 1224436 h 1224436"/>
              <a:gd name="connsiteX0-45" fmla="*/ 290211 w 1282096"/>
              <a:gd name="connsiteY0-46" fmla="*/ 1224436 h 1224436"/>
              <a:gd name="connsiteX1-47" fmla="*/ 990516 w 1282096"/>
              <a:gd name="connsiteY1-48" fmla="*/ 1224436 h 1224436"/>
              <a:gd name="connsiteX2-49" fmla="*/ 1062983 w 1282096"/>
              <a:gd name="connsiteY2-50" fmla="*/ 1171786 h 1224436"/>
              <a:gd name="connsiteX3-51" fmla="*/ 1279389 w 1282096"/>
              <a:gd name="connsiteY3-52" fmla="*/ 505758 h 1224436"/>
              <a:gd name="connsiteX4-53" fmla="*/ 1251710 w 1282096"/>
              <a:gd name="connsiteY4-54" fmla="*/ 420568 h 1224436"/>
              <a:gd name="connsiteX5-55" fmla="*/ 685152 w 1282096"/>
              <a:gd name="connsiteY5-56" fmla="*/ 8939 h 1224436"/>
              <a:gd name="connsiteX6-57" fmla="*/ 595578 w 1282096"/>
              <a:gd name="connsiteY6-58" fmla="*/ 8938 h 1224436"/>
              <a:gd name="connsiteX7-59" fmla="*/ 29020 w 1282096"/>
              <a:gd name="connsiteY7-60" fmla="*/ 420567 h 1224436"/>
              <a:gd name="connsiteX8-61" fmla="*/ 1340 w 1282096"/>
              <a:gd name="connsiteY8-62" fmla="*/ 505757 h 1224436"/>
              <a:gd name="connsiteX9-63" fmla="*/ 217745 w 1282096"/>
              <a:gd name="connsiteY9-64" fmla="*/ 1171785 h 1224436"/>
              <a:gd name="connsiteX10-65" fmla="*/ 290211 w 1282096"/>
              <a:gd name="connsiteY10-66" fmla="*/ 1224436 h 1224436"/>
              <a:gd name="connsiteX0-67" fmla="*/ 290211 w 1279747"/>
              <a:gd name="connsiteY0-68" fmla="*/ 1224436 h 1224436"/>
              <a:gd name="connsiteX1-69" fmla="*/ 990516 w 1279747"/>
              <a:gd name="connsiteY1-70" fmla="*/ 1224436 h 1224436"/>
              <a:gd name="connsiteX2-71" fmla="*/ 1062983 w 1279747"/>
              <a:gd name="connsiteY2-72" fmla="*/ 1171786 h 1224436"/>
              <a:gd name="connsiteX3-73" fmla="*/ 1279389 w 1279747"/>
              <a:gd name="connsiteY3-74" fmla="*/ 505758 h 1224436"/>
              <a:gd name="connsiteX4-75" fmla="*/ 1251710 w 1279747"/>
              <a:gd name="connsiteY4-76" fmla="*/ 420568 h 1224436"/>
              <a:gd name="connsiteX5-77" fmla="*/ 685152 w 1279747"/>
              <a:gd name="connsiteY5-78" fmla="*/ 8939 h 1224436"/>
              <a:gd name="connsiteX6-79" fmla="*/ 595578 w 1279747"/>
              <a:gd name="connsiteY6-80" fmla="*/ 8938 h 1224436"/>
              <a:gd name="connsiteX7-81" fmla="*/ 29020 w 1279747"/>
              <a:gd name="connsiteY7-82" fmla="*/ 420567 h 1224436"/>
              <a:gd name="connsiteX8-83" fmla="*/ 1340 w 1279747"/>
              <a:gd name="connsiteY8-84" fmla="*/ 505757 h 1224436"/>
              <a:gd name="connsiteX9-85" fmla="*/ 217745 w 1279747"/>
              <a:gd name="connsiteY9-86" fmla="*/ 1171785 h 1224436"/>
              <a:gd name="connsiteX10-87" fmla="*/ 290211 w 1279747"/>
              <a:gd name="connsiteY10-88" fmla="*/ 1224436 h 1224436"/>
              <a:gd name="connsiteX0-89" fmla="*/ 290211 w 1279389"/>
              <a:gd name="connsiteY0-90" fmla="*/ 1224436 h 1224436"/>
              <a:gd name="connsiteX1-91" fmla="*/ 990516 w 1279389"/>
              <a:gd name="connsiteY1-92" fmla="*/ 1224436 h 1224436"/>
              <a:gd name="connsiteX2-93" fmla="*/ 1062983 w 1279389"/>
              <a:gd name="connsiteY2-94" fmla="*/ 1171786 h 1224436"/>
              <a:gd name="connsiteX3-95" fmla="*/ 1279389 w 1279389"/>
              <a:gd name="connsiteY3-96" fmla="*/ 505758 h 1224436"/>
              <a:gd name="connsiteX4-97" fmla="*/ 1251710 w 1279389"/>
              <a:gd name="connsiteY4-98" fmla="*/ 420568 h 1224436"/>
              <a:gd name="connsiteX5-99" fmla="*/ 685152 w 1279389"/>
              <a:gd name="connsiteY5-100" fmla="*/ 8939 h 1224436"/>
              <a:gd name="connsiteX6-101" fmla="*/ 595578 w 1279389"/>
              <a:gd name="connsiteY6-102" fmla="*/ 8938 h 1224436"/>
              <a:gd name="connsiteX7-103" fmla="*/ 29020 w 1279389"/>
              <a:gd name="connsiteY7-104" fmla="*/ 420567 h 1224436"/>
              <a:gd name="connsiteX8-105" fmla="*/ 1340 w 1279389"/>
              <a:gd name="connsiteY8-106" fmla="*/ 505757 h 1224436"/>
              <a:gd name="connsiteX9-107" fmla="*/ 217745 w 1279389"/>
              <a:gd name="connsiteY9-108" fmla="*/ 1171785 h 1224436"/>
              <a:gd name="connsiteX10-109" fmla="*/ 290211 w 1279389"/>
              <a:gd name="connsiteY10-110" fmla="*/ 1224436 h 1224436"/>
              <a:gd name="connsiteX0-111" fmla="*/ 290211 w 1281237"/>
              <a:gd name="connsiteY0-112" fmla="*/ 1224436 h 1224436"/>
              <a:gd name="connsiteX1-113" fmla="*/ 990516 w 1281237"/>
              <a:gd name="connsiteY1-114" fmla="*/ 1224436 h 1224436"/>
              <a:gd name="connsiteX2-115" fmla="*/ 1062983 w 1281237"/>
              <a:gd name="connsiteY2-116" fmla="*/ 1171786 h 1224436"/>
              <a:gd name="connsiteX3-117" fmla="*/ 1279389 w 1281237"/>
              <a:gd name="connsiteY3-118" fmla="*/ 505758 h 1224436"/>
              <a:gd name="connsiteX4-119" fmla="*/ 1251710 w 1281237"/>
              <a:gd name="connsiteY4-120" fmla="*/ 420568 h 1224436"/>
              <a:gd name="connsiteX5-121" fmla="*/ 685152 w 1281237"/>
              <a:gd name="connsiteY5-122" fmla="*/ 8939 h 1224436"/>
              <a:gd name="connsiteX6-123" fmla="*/ 595578 w 1281237"/>
              <a:gd name="connsiteY6-124" fmla="*/ 8938 h 1224436"/>
              <a:gd name="connsiteX7-125" fmla="*/ 29020 w 1281237"/>
              <a:gd name="connsiteY7-126" fmla="*/ 420567 h 1224436"/>
              <a:gd name="connsiteX8-127" fmla="*/ 1340 w 1281237"/>
              <a:gd name="connsiteY8-128" fmla="*/ 505757 h 1224436"/>
              <a:gd name="connsiteX9-129" fmla="*/ 217745 w 1281237"/>
              <a:gd name="connsiteY9-130" fmla="*/ 1171785 h 1224436"/>
              <a:gd name="connsiteX10-131" fmla="*/ 290211 w 1281237"/>
              <a:gd name="connsiteY10-132" fmla="*/ 1224436 h 1224436"/>
              <a:gd name="connsiteX0-133" fmla="*/ 290211 w 1283420"/>
              <a:gd name="connsiteY0-134" fmla="*/ 1224436 h 1224436"/>
              <a:gd name="connsiteX1-135" fmla="*/ 990516 w 1283420"/>
              <a:gd name="connsiteY1-136" fmla="*/ 1224436 h 1224436"/>
              <a:gd name="connsiteX2-137" fmla="*/ 1062983 w 1283420"/>
              <a:gd name="connsiteY2-138" fmla="*/ 1171786 h 1224436"/>
              <a:gd name="connsiteX3-139" fmla="*/ 1279389 w 1283420"/>
              <a:gd name="connsiteY3-140" fmla="*/ 505758 h 1224436"/>
              <a:gd name="connsiteX4-141" fmla="*/ 1251710 w 1283420"/>
              <a:gd name="connsiteY4-142" fmla="*/ 420568 h 1224436"/>
              <a:gd name="connsiteX5-143" fmla="*/ 685152 w 1283420"/>
              <a:gd name="connsiteY5-144" fmla="*/ 8939 h 1224436"/>
              <a:gd name="connsiteX6-145" fmla="*/ 595578 w 1283420"/>
              <a:gd name="connsiteY6-146" fmla="*/ 8938 h 1224436"/>
              <a:gd name="connsiteX7-147" fmla="*/ 29020 w 1283420"/>
              <a:gd name="connsiteY7-148" fmla="*/ 420567 h 1224436"/>
              <a:gd name="connsiteX8-149" fmla="*/ 1340 w 1283420"/>
              <a:gd name="connsiteY8-150" fmla="*/ 505757 h 1224436"/>
              <a:gd name="connsiteX9-151" fmla="*/ 217745 w 1283420"/>
              <a:gd name="connsiteY9-152" fmla="*/ 1171785 h 1224436"/>
              <a:gd name="connsiteX10-153" fmla="*/ 290211 w 1283420"/>
              <a:gd name="connsiteY10-154" fmla="*/ 1224436 h 1224436"/>
              <a:gd name="connsiteX0-155" fmla="*/ 290211 w 1283420"/>
              <a:gd name="connsiteY0-156" fmla="*/ 1224436 h 1224436"/>
              <a:gd name="connsiteX1-157" fmla="*/ 990516 w 1283420"/>
              <a:gd name="connsiteY1-158" fmla="*/ 1224436 h 1224436"/>
              <a:gd name="connsiteX2-159" fmla="*/ 1062983 w 1283420"/>
              <a:gd name="connsiteY2-160" fmla="*/ 1171786 h 1224436"/>
              <a:gd name="connsiteX3-161" fmla="*/ 1279389 w 1283420"/>
              <a:gd name="connsiteY3-162" fmla="*/ 505758 h 1224436"/>
              <a:gd name="connsiteX4-163" fmla="*/ 1251710 w 1283420"/>
              <a:gd name="connsiteY4-164" fmla="*/ 420568 h 1224436"/>
              <a:gd name="connsiteX5-165" fmla="*/ 685152 w 1283420"/>
              <a:gd name="connsiteY5-166" fmla="*/ 8939 h 1224436"/>
              <a:gd name="connsiteX6-167" fmla="*/ 595578 w 1283420"/>
              <a:gd name="connsiteY6-168" fmla="*/ 8938 h 1224436"/>
              <a:gd name="connsiteX7-169" fmla="*/ 29020 w 1283420"/>
              <a:gd name="connsiteY7-170" fmla="*/ 420567 h 1224436"/>
              <a:gd name="connsiteX8-171" fmla="*/ 1340 w 1283420"/>
              <a:gd name="connsiteY8-172" fmla="*/ 505757 h 1224436"/>
              <a:gd name="connsiteX9-173" fmla="*/ 217745 w 1283420"/>
              <a:gd name="connsiteY9-174" fmla="*/ 1171785 h 1224436"/>
              <a:gd name="connsiteX10-175" fmla="*/ 290211 w 1283420"/>
              <a:gd name="connsiteY10-176" fmla="*/ 1224436 h 1224436"/>
              <a:gd name="connsiteX0-177" fmla="*/ 290211 w 1283420"/>
              <a:gd name="connsiteY0-178" fmla="*/ 1224436 h 1224436"/>
              <a:gd name="connsiteX1-179" fmla="*/ 990516 w 1283420"/>
              <a:gd name="connsiteY1-180" fmla="*/ 1224436 h 1224436"/>
              <a:gd name="connsiteX2-181" fmla="*/ 1062983 w 1283420"/>
              <a:gd name="connsiteY2-182" fmla="*/ 1171786 h 1224436"/>
              <a:gd name="connsiteX3-183" fmla="*/ 1279389 w 1283420"/>
              <a:gd name="connsiteY3-184" fmla="*/ 505758 h 1224436"/>
              <a:gd name="connsiteX4-185" fmla="*/ 1251710 w 1283420"/>
              <a:gd name="connsiteY4-186" fmla="*/ 420568 h 1224436"/>
              <a:gd name="connsiteX5-187" fmla="*/ 685152 w 1283420"/>
              <a:gd name="connsiteY5-188" fmla="*/ 8939 h 1224436"/>
              <a:gd name="connsiteX6-189" fmla="*/ 595578 w 1283420"/>
              <a:gd name="connsiteY6-190" fmla="*/ 8938 h 1224436"/>
              <a:gd name="connsiteX7-191" fmla="*/ 29020 w 1283420"/>
              <a:gd name="connsiteY7-192" fmla="*/ 420567 h 1224436"/>
              <a:gd name="connsiteX8-193" fmla="*/ 1340 w 1283420"/>
              <a:gd name="connsiteY8-194" fmla="*/ 505757 h 1224436"/>
              <a:gd name="connsiteX9-195" fmla="*/ 217745 w 1283420"/>
              <a:gd name="connsiteY9-196" fmla="*/ 1171785 h 1224436"/>
              <a:gd name="connsiteX10-197" fmla="*/ 290211 w 1283420"/>
              <a:gd name="connsiteY10-198" fmla="*/ 1224436 h 1224436"/>
              <a:gd name="connsiteX0-199" fmla="*/ 290211 w 1283420"/>
              <a:gd name="connsiteY0-200" fmla="*/ 1224436 h 1224436"/>
              <a:gd name="connsiteX1-201" fmla="*/ 990516 w 1283420"/>
              <a:gd name="connsiteY1-202" fmla="*/ 1224436 h 1224436"/>
              <a:gd name="connsiteX2-203" fmla="*/ 1062983 w 1283420"/>
              <a:gd name="connsiteY2-204" fmla="*/ 1171786 h 1224436"/>
              <a:gd name="connsiteX3-205" fmla="*/ 1279389 w 1283420"/>
              <a:gd name="connsiteY3-206" fmla="*/ 505758 h 1224436"/>
              <a:gd name="connsiteX4-207" fmla="*/ 1251710 w 1283420"/>
              <a:gd name="connsiteY4-208" fmla="*/ 420568 h 1224436"/>
              <a:gd name="connsiteX5-209" fmla="*/ 685152 w 1283420"/>
              <a:gd name="connsiteY5-210" fmla="*/ 8939 h 1224436"/>
              <a:gd name="connsiteX6-211" fmla="*/ 595578 w 1283420"/>
              <a:gd name="connsiteY6-212" fmla="*/ 8938 h 1224436"/>
              <a:gd name="connsiteX7-213" fmla="*/ 29020 w 1283420"/>
              <a:gd name="connsiteY7-214" fmla="*/ 420567 h 1224436"/>
              <a:gd name="connsiteX8-215" fmla="*/ 1340 w 1283420"/>
              <a:gd name="connsiteY8-216" fmla="*/ 505757 h 1224436"/>
              <a:gd name="connsiteX9-217" fmla="*/ 217745 w 1283420"/>
              <a:gd name="connsiteY9-218" fmla="*/ 1171785 h 1224436"/>
              <a:gd name="connsiteX10-219" fmla="*/ 290211 w 1283420"/>
              <a:gd name="connsiteY10-220" fmla="*/ 1224436 h 1224436"/>
              <a:gd name="connsiteX0-221" fmla="*/ 290211 w 1283420"/>
              <a:gd name="connsiteY0-222" fmla="*/ 1230580 h 1230580"/>
              <a:gd name="connsiteX1-223" fmla="*/ 990516 w 1283420"/>
              <a:gd name="connsiteY1-224" fmla="*/ 1230580 h 1230580"/>
              <a:gd name="connsiteX2-225" fmla="*/ 1062983 w 1283420"/>
              <a:gd name="connsiteY2-226" fmla="*/ 1177930 h 1230580"/>
              <a:gd name="connsiteX3-227" fmla="*/ 1279389 w 1283420"/>
              <a:gd name="connsiteY3-228" fmla="*/ 511902 h 1230580"/>
              <a:gd name="connsiteX4-229" fmla="*/ 1251710 w 1283420"/>
              <a:gd name="connsiteY4-230" fmla="*/ 426712 h 1230580"/>
              <a:gd name="connsiteX5-231" fmla="*/ 685152 w 1283420"/>
              <a:gd name="connsiteY5-232" fmla="*/ 15083 h 1230580"/>
              <a:gd name="connsiteX6-233" fmla="*/ 595578 w 1283420"/>
              <a:gd name="connsiteY6-234" fmla="*/ 15082 h 1230580"/>
              <a:gd name="connsiteX7-235" fmla="*/ 29020 w 1283420"/>
              <a:gd name="connsiteY7-236" fmla="*/ 426711 h 1230580"/>
              <a:gd name="connsiteX8-237" fmla="*/ 1340 w 1283420"/>
              <a:gd name="connsiteY8-238" fmla="*/ 511901 h 1230580"/>
              <a:gd name="connsiteX9-239" fmla="*/ 217745 w 1283420"/>
              <a:gd name="connsiteY9-240" fmla="*/ 1177929 h 1230580"/>
              <a:gd name="connsiteX10-241" fmla="*/ 290211 w 1283420"/>
              <a:gd name="connsiteY10-242" fmla="*/ 1230580 h 1230580"/>
              <a:gd name="connsiteX0-243" fmla="*/ 290211 w 1283420"/>
              <a:gd name="connsiteY0-244" fmla="*/ 1230580 h 1230580"/>
              <a:gd name="connsiteX1-245" fmla="*/ 990516 w 1283420"/>
              <a:gd name="connsiteY1-246" fmla="*/ 1230580 h 1230580"/>
              <a:gd name="connsiteX2-247" fmla="*/ 1062983 w 1283420"/>
              <a:gd name="connsiteY2-248" fmla="*/ 1177930 h 1230580"/>
              <a:gd name="connsiteX3-249" fmla="*/ 1279389 w 1283420"/>
              <a:gd name="connsiteY3-250" fmla="*/ 511902 h 1230580"/>
              <a:gd name="connsiteX4-251" fmla="*/ 1251710 w 1283420"/>
              <a:gd name="connsiteY4-252" fmla="*/ 426712 h 1230580"/>
              <a:gd name="connsiteX5-253" fmla="*/ 685152 w 1283420"/>
              <a:gd name="connsiteY5-254" fmla="*/ 15083 h 1230580"/>
              <a:gd name="connsiteX6-255" fmla="*/ 595578 w 1283420"/>
              <a:gd name="connsiteY6-256" fmla="*/ 15082 h 1230580"/>
              <a:gd name="connsiteX7-257" fmla="*/ 29020 w 1283420"/>
              <a:gd name="connsiteY7-258" fmla="*/ 426711 h 1230580"/>
              <a:gd name="connsiteX8-259" fmla="*/ 1340 w 1283420"/>
              <a:gd name="connsiteY8-260" fmla="*/ 511901 h 1230580"/>
              <a:gd name="connsiteX9-261" fmla="*/ 217745 w 1283420"/>
              <a:gd name="connsiteY9-262" fmla="*/ 1177929 h 1230580"/>
              <a:gd name="connsiteX10-263" fmla="*/ 290211 w 1283420"/>
              <a:gd name="connsiteY10-264" fmla="*/ 1230580 h 1230580"/>
              <a:gd name="connsiteX0-265" fmla="*/ 290211 w 1283420"/>
              <a:gd name="connsiteY0-266" fmla="*/ 1230580 h 1230580"/>
              <a:gd name="connsiteX1-267" fmla="*/ 990516 w 1283420"/>
              <a:gd name="connsiteY1-268" fmla="*/ 1230580 h 1230580"/>
              <a:gd name="connsiteX2-269" fmla="*/ 1062983 w 1283420"/>
              <a:gd name="connsiteY2-270" fmla="*/ 1177930 h 1230580"/>
              <a:gd name="connsiteX3-271" fmla="*/ 1279389 w 1283420"/>
              <a:gd name="connsiteY3-272" fmla="*/ 511902 h 1230580"/>
              <a:gd name="connsiteX4-273" fmla="*/ 1251710 w 1283420"/>
              <a:gd name="connsiteY4-274" fmla="*/ 426712 h 1230580"/>
              <a:gd name="connsiteX5-275" fmla="*/ 685152 w 1283420"/>
              <a:gd name="connsiteY5-276" fmla="*/ 15083 h 1230580"/>
              <a:gd name="connsiteX6-277" fmla="*/ 595578 w 1283420"/>
              <a:gd name="connsiteY6-278" fmla="*/ 15082 h 1230580"/>
              <a:gd name="connsiteX7-279" fmla="*/ 29020 w 1283420"/>
              <a:gd name="connsiteY7-280" fmla="*/ 426711 h 1230580"/>
              <a:gd name="connsiteX8-281" fmla="*/ 1340 w 1283420"/>
              <a:gd name="connsiteY8-282" fmla="*/ 511901 h 1230580"/>
              <a:gd name="connsiteX9-283" fmla="*/ 217745 w 1283420"/>
              <a:gd name="connsiteY9-284" fmla="*/ 1177929 h 1230580"/>
              <a:gd name="connsiteX10-285" fmla="*/ 290211 w 1283420"/>
              <a:gd name="connsiteY10-286" fmla="*/ 1230580 h 1230580"/>
              <a:gd name="connsiteX0-287" fmla="*/ 288871 w 1282080"/>
              <a:gd name="connsiteY0-288" fmla="*/ 1230580 h 1230580"/>
              <a:gd name="connsiteX1-289" fmla="*/ 989176 w 1282080"/>
              <a:gd name="connsiteY1-290" fmla="*/ 1230580 h 1230580"/>
              <a:gd name="connsiteX2-291" fmla="*/ 1061643 w 1282080"/>
              <a:gd name="connsiteY2-292" fmla="*/ 1177930 h 1230580"/>
              <a:gd name="connsiteX3-293" fmla="*/ 1278049 w 1282080"/>
              <a:gd name="connsiteY3-294" fmla="*/ 511902 h 1230580"/>
              <a:gd name="connsiteX4-295" fmla="*/ 1250370 w 1282080"/>
              <a:gd name="connsiteY4-296" fmla="*/ 426712 h 1230580"/>
              <a:gd name="connsiteX5-297" fmla="*/ 683812 w 1282080"/>
              <a:gd name="connsiteY5-298" fmla="*/ 15083 h 1230580"/>
              <a:gd name="connsiteX6-299" fmla="*/ 594238 w 1282080"/>
              <a:gd name="connsiteY6-300" fmla="*/ 15082 h 1230580"/>
              <a:gd name="connsiteX7-301" fmla="*/ 27680 w 1282080"/>
              <a:gd name="connsiteY7-302" fmla="*/ 426711 h 1230580"/>
              <a:gd name="connsiteX8-303" fmla="*/ 0 w 1282080"/>
              <a:gd name="connsiteY8-304" fmla="*/ 511901 h 1230580"/>
              <a:gd name="connsiteX9-305" fmla="*/ 216405 w 1282080"/>
              <a:gd name="connsiteY9-306" fmla="*/ 1177929 h 1230580"/>
              <a:gd name="connsiteX10-307" fmla="*/ 288871 w 1282080"/>
              <a:gd name="connsiteY10-308" fmla="*/ 1230580 h 1230580"/>
              <a:gd name="connsiteX0-309" fmla="*/ 292900 w 1286109"/>
              <a:gd name="connsiteY0-310" fmla="*/ 1230580 h 1230580"/>
              <a:gd name="connsiteX1-311" fmla="*/ 993205 w 1286109"/>
              <a:gd name="connsiteY1-312" fmla="*/ 1230580 h 1230580"/>
              <a:gd name="connsiteX2-313" fmla="*/ 1065672 w 1286109"/>
              <a:gd name="connsiteY2-314" fmla="*/ 1177930 h 1230580"/>
              <a:gd name="connsiteX3-315" fmla="*/ 1282078 w 1286109"/>
              <a:gd name="connsiteY3-316" fmla="*/ 511902 h 1230580"/>
              <a:gd name="connsiteX4-317" fmla="*/ 1254399 w 1286109"/>
              <a:gd name="connsiteY4-318" fmla="*/ 426712 h 1230580"/>
              <a:gd name="connsiteX5-319" fmla="*/ 687841 w 1286109"/>
              <a:gd name="connsiteY5-320" fmla="*/ 15083 h 1230580"/>
              <a:gd name="connsiteX6-321" fmla="*/ 598267 w 1286109"/>
              <a:gd name="connsiteY6-322" fmla="*/ 15082 h 1230580"/>
              <a:gd name="connsiteX7-323" fmla="*/ 31709 w 1286109"/>
              <a:gd name="connsiteY7-324" fmla="*/ 426711 h 1230580"/>
              <a:gd name="connsiteX8-325" fmla="*/ 4029 w 1286109"/>
              <a:gd name="connsiteY8-326" fmla="*/ 511901 h 1230580"/>
              <a:gd name="connsiteX9-327" fmla="*/ 220434 w 1286109"/>
              <a:gd name="connsiteY9-328" fmla="*/ 1177929 h 1230580"/>
              <a:gd name="connsiteX10-329" fmla="*/ 292900 w 1286109"/>
              <a:gd name="connsiteY10-330" fmla="*/ 1230580 h 1230580"/>
              <a:gd name="connsiteX0-331" fmla="*/ 292900 w 1286109"/>
              <a:gd name="connsiteY0-332" fmla="*/ 1230580 h 1230580"/>
              <a:gd name="connsiteX1-333" fmla="*/ 993205 w 1286109"/>
              <a:gd name="connsiteY1-334" fmla="*/ 1230580 h 1230580"/>
              <a:gd name="connsiteX2-335" fmla="*/ 1065672 w 1286109"/>
              <a:gd name="connsiteY2-336" fmla="*/ 1177930 h 1230580"/>
              <a:gd name="connsiteX3-337" fmla="*/ 1282078 w 1286109"/>
              <a:gd name="connsiteY3-338" fmla="*/ 511902 h 1230580"/>
              <a:gd name="connsiteX4-339" fmla="*/ 1254399 w 1286109"/>
              <a:gd name="connsiteY4-340" fmla="*/ 426712 h 1230580"/>
              <a:gd name="connsiteX5-341" fmla="*/ 687841 w 1286109"/>
              <a:gd name="connsiteY5-342" fmla="*/ 15083 h 1230580"/>
              <a:gd name="connsiteX6-343" fmla="*/ 598267 w 1286109"/>
              <a:gd name="connsiteY6-344" fmla="*/ 15082 h 1230580"/>
              <a:gd name="connsiteX7-345" fmla="*/ 31709 w 1286109"/>
              <a:gd name="connsiteY7-346" fmla="*/ 426711 h 1230580"/>
              <a:gd name="connsiteX8-347" fmla="*/ 4029 w 1286109"/>
              <a:gd name="connsiteY8-348" fmla="*/ 511901 h 1230580"/>
              <a:gd name="connsiteX9-349" fmla="*/ 220434 w 1286109"/>
              <a:gd name="connsiteY9-350" fmla="*/ 1177929 h 1230580"/>
              <a:gd name="connsiteX10-351" fmla="*/ 292900 w 1286109"/>
              <a:gd name="connsiteY10-352" fmla="*/ 1230580 h 1230580"/>
              <a:gd name="connsiteX0-353" fmla="*/ 292900 w 1286109"/>
              <a:gd name="connsiteY0-354" fmla="*/ 1230580 h 1230580"/>
              <a:gd name="connsiteX1-355" fmla="*/ 993205 w 1286109"/>
              <a:gd name="connsiteY1-356" fmla="*/ 1230580 h 1230580"/>
              <a:gd name="connsiteX2-357" fmla="*/ 1065672 w 1286109"/>
              <a:gd name="connsiteY2-358" fmla="*/ 1177930 h 1230580"/>
              <a:gd name="connsiteX3-359" fmla="*/ 1282078 w 1286109"/>
              <a:gd name="connsiteY3-360" fmla="*/ 511902 h 1230580"/>
              <a:gd name="connsiteX4-361" fmla="*/ 1254399 w 1286109"/>
              <a:gd name="connsiteY4-362" fmla="*/ 426712 h 1230580"/>
              <a:gd name="connsiteX5-363" fmla="*/ 687841 w 1286109"/>
              <a:gd name="connsiteY5-364" fmla="*/ 15083 h 1230580"/>
              <a:gd name="connsiteX6-365" fmla="*/ 598267 w 1286109"/>
              <a:gd name="connsiteY6-366" fmla="*/ 15082 h 1230580"/>
              <a:gd name="connsiteX7-367" fmla="*/ 31709 w 1286109"/>
              <a:gd name="connsiteY7-368" fmla="*/ 426711 h 1230580"/>
              <a:gd name="connsiteX8-369" fmla="*/ 4029 w 1286109"/>
              <a:gd name="connsiteY8-370" fmla="*/ 511901 h 1230580"/>
              <a:gd name="connsiteX9-371" fmla="*/ 220434 w 1286109"/>
              <a:gd name="connsiteY9-372" fmla="*/ 1177929 h 1230580"/>
              <a:gd name="connsiteX10-373" fmla="*/ 292900 w 1286109"/>
              <a:gd name="connsiteY10-374" fmla="*/ 1230580 h 1230580"/>
              <a:gd name="connsiteX0-375" fmla="*/ 292900 w 1286109"/>
              <a:gd name="connsiteY0-376" fmla="*/ 1230580 h 1230580"/>
              <a:gd name="connsiteX1-377" fmla="*/ 993205 w 1286109"/>
              <a:gd name="connsiteY1-378" fmla="*/ 1230580 h 1230580"/>
              <a:gd name="connsiteX2-379" fmla="*/ 1065672 w 1286109"/>
              <a:gd name="connsiteY2-380" fmla="*/ 1177930 h 1230580"/>
              <a:gd name="connsiteX3-381" fmla="*/ 1282078 w 1286109"/>
              <a:gd name="connsiteY3-382" fmla="*/ 511902 h 1230580"/>
              <a:gd name="connsiteX4-383" fmla="*/ 1254399 w 1286109"/>
              <a:gd name="connsiteY4-384" fmla="*/ 426712 h 1230580"/>
              <a:gd name="connsiteX5-385" fmla="*/ 687841 w 1286109"/>
              <a:gd name="connsiteY5-386" fmla="*/ 15083 h 1230580"/>
              <a:gd name="connsiteX6-387" fmla="*/ 598267 w 1286109"/>
              <a:gd name="connsiteY6-388" fmla="*/ 15082 h 1230580"/>
              <a:gd name="connsiteX7-389" fmla="*/ 31709 w 1286109"/>
              <a:gd name="connsiteY7-390" fmla="*/ 426711 h 1230580"/>
              <a:gd name="connsiteX8-391" fmla="*/ 4029 w 1286109"/>
              <a:gd name="connsiteY8-392" fmla="*/ 511901 h 1230580"/>
              <a:gd name="connsiteX9-393" fmla="*/ 220434 w 1286109"/>
              <a:gd name="connsiteY9-394" fmla="*/ 1177929 h 1230580"/>
              <a:gd name="connsiteX10-395" fmla="*/ 292900 w 1286109"/>
              <a:gd name="connsiteY10-396" fmla="*/ 1230580 h 1230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86109" h="1230580">
                <a:moveTo>
                  <a:pt x="292900" y="1230580"/>
                </a:moveTo>
                <a:cubicBezTo>
                  <a:pt x="292900" y="1230580"/>
                  <a:pt x="993205" y="1230580"/>
                  <a:pt x="993205" y="1230580"/>
                </a:cubicBezTo>
                <a:cubicBezTo>
                  <a:pt x="1027419" y="1230580"/>
                  <a:pt x="1055099" y="1210470"/>
                  <a:pt x="1065672" y="1177930"/>
                </a:cubicBezTo>
                <a:cubicBezTo>
                  <a:pt x="1065672" y="1177930"/>
                  <a:pt x="1282079" y="511902"/>
                  <a:pt x="1282078" y="511902"/>
                </a:cubicBezTo>
                <a:cubicBezTo>
                  <a:pt x="1292652" y="479362"/>
                  <a:pt x="1282080" y="446822"/>
                  <a:pt x="1254399" y="426712"/>
                </a:cubicBezTo>
                <a:cubicBezTo>
                  <a:pt x="1254399" y="426712"/>
                  <a:pt x="687841" y="15083"/>
                  <a:pt x="687841" y="15083"/>
                </a:cubicBezTo>
                <a:cubicBezTo>
                  <a:pt x="660162" y="-5027"/>
                  <a:pt x="625947" y="-5028"/>
                  <a:pt x="598267" y="15082"/>
                </a:cubicBezTo>
                <a:cubicBezTo>
                  <a:pt x="598267" y="15082"/>
                  <a:pt x="31709" y="426711"/>
                  <a:pt x="31709" y="426711"/>
                </a:cubicBezTo>
                <a:cubicBezTo>
                  <a:pt x="4030" y="446822"/>
                  <a:pt x="-6543" y="479361"/>
                  <a:pt x="4029" y="511901"/>
                </a:cubicBezTo>
                <a:cubicBezTo>
                  <a:pt x="4030" y="511901"/>
                  <a:pt x="220435" y="1177929"/>
                  <a:pt x="220434" y="1177929"/>
                </a:cubicBezTo>
                <a:cubicBezTo>
                  <a:pt x="231008" y="1210469"/>
                  <a:pt x="258687" y="1230580"/>
                  <a:pt x="292900" y="123058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  <a:alpha val="100000"/>
                </a:schemeClr>
              </a:gs>
              <a:gs pos="64000">
                <a:schemeClr val="accent6">
                  <a:alpha val="100000"/>
                </a:schemeClr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8" name="任意多边形: 形状 55"/>
          <p:cNvSpPr/>
          <p:nvPr/>
        </p:nvSpPr>
        <p:spPr>
          <a:xfrm>
            <a:off x="3887521" y="3104946"/>
            <a:ext cx="1286109" cy="1230580"/>
          </a:xfrm>
          <a:custGeom>
            <a:avLst/>
            <a:gdLst>
              <a:gd name="connsiteX0" fmla="*/ 290211 w 1282096"/>
              <a:gd name="connsiteY0" fmla="*/ 1224436 h 1224436"/>
              <a:gd name="connsiteX1" fmla="*/ 990516 w 1282096"/>
              <a:gd name="connsiteY1" fmla="*/ 1224436 h 1224436"/>
              <a:gd name="connsiteX2" fmla="*/ 1062983 w 1282096"/>
              <a:gd name="connsiteY2" fmla="*/ 1171786 h 1224436"/>
              <a:gd name="connsiteX3" fmla="*/ 1279389 w 1282096"/>
              <a:gd name="connsiteY3" fmla="*/ 505758 h 1224436"/>
              <a:gd name="connsiteX4" fmla="*/ 1251710 w 1282096"/>
              <a:gd name="connsiteY4" fmla="*/ 420568 h 1224436"/>
              <a:gd name="connsiteX5" fmla="*/ 685152 w 1282096"/>
              <a:gd name="connsiteY5" fmla="*/ 8939 h 1224436"/>
              <a:gd name="connsiteX6" fmla="*/ 595578 w 1282096"/>
              <a:gd name="connsiteY6" fmla="*/ 8938 h 1224436"/>
              <a:gd name="connsiteX7" fmla="*/ 29020 w 1282096"/>
              <a:gd name="connsiteY7" fmla="*/ 420567 h 1224436"/>
              <a:gd name="connsiteX8" fmla="*/ 1340 w 1282096"/>
              <a:gd name="connsiteY8" fmla="*/ 505757 h 1224436"/>
              <a:gd name="connsiteX9" fmla="*/ 217745 w 1282096"/>
              <a:gd name="connsiteY9" fmla="*/ 1171785 h 1224436"/>
              <a:gd name="connsiteX10" fmla="*/ 290211 w 1282096"/>
              <a:gd name="connsiteY10" fmla="*/ 1224436 h 1224436"/>
              <a:gd name="connsiteX0-1" fmla="*/ 290211 w 1282096"/>
              <a:gd name="connsiteY0-2" fmla="*/ 1224436 h 1224436"/>
              <a:gd name="connsiteX1-3" fmla="*/ 990516 w 1282096"/>
              <a:gd name="connsiteY1-4" fmla="*/ 1224436 h 1224436"/>
              <a:gd name="connsiteX2-5" fmla="*/ 1062983 w 1282096"/>
              <a:gd name="connsiteY2-6" fmla="*/ 1171786 h 1224436"/>
              <a:gd name="connsiteX3-7" fmla="*/ 1279389 w 1282096"/>
              <a:gd name="connsiteY3-8" fmla="*/ 505758 h 1224436"/>
              <a:gd name="connsiteX4-9" fmla="*/ 1251710 w 1282096"/>
              <a:gd name="connsiteY4-10" fmla="*/ 420568 h 1224436"/>
              <a:gd name="connsiteX5-11" fmla="*/ 685152 w 1282096"/>
              <a:gd name="connsiteY5-12" fmla="*/ 8939 h 1224436"/>
              <a:gd name="connsiteX6-13" fmla="*/ 595578 w 1282096"/>
              <a:gd name="connsiteY6-14" fmla="*/ 8938 h 1224436"/>
              <a:gd name="connsiteX7-15" fmla="*/ 29020 w 1282096"/>
              <a:gd name="connsiteY7-16" fmla="*/ 420567 h 1224436"/>
              <a:gd name="connsiteX8-17" fmla="*/ 1340 w 1282096"/>
              <a:gd name="connsiteY8-18" fmla="*/ 505757 h 1224436"/>
              <a:gd name="connsiteX9-19" fmla="*/ 217745 w 1282096"/>
              <a:gd name="connsiteY9-20" fmla="*/ 1171785 h 1224436"/>
              <a:gd name="connsiteX10-21" fmla="*/ 290211 w 1282096"/>
              <a:gd name="connsiteY10-22" fmla="*/ 1224436 h 1224436"/>
              <a:gd name="connsiteX0-23" fmla="*/ 290211 w 1282096"/>
              <a:gd name="connsiteY0-24" fmla="*/ 1224436 h 1224436"/>
              <a:gd name="connsiteX1-25" fmla="*/ 990516 w 1282096"/>
              <a:gd name="connsiteY1-26" fmla="*/ 1224436 h 1224436"/>
              <a:gd name="connsiteX2-27" fmla="*/ 1062983 w 1282096"/>
              <a:gd name="connsiteY2-28" fmla="*/ 1171786 h 1224436"/>
              <a:gd name="connsiteX3-29" fmla="*/ 1279389 w 1282096"/>
              <a:gd name="connsiteY3-30" fmla="*/ 505758 h 1224436"/>
              <a:gd name="connsiteX4-31" fmla="*/ 1251710 w 1282096"/>
              <a:gd name="connsiteY4-32" fmla="*/ 420568 h 1224436"/>
              <a:gd name="connsiteX5-33" fmla="*/ 685152 w 1282096"/>
              <a:gd name="connsiteY5-34" fmla="*/ 8939 h 1224436"/>
              <a:gd name="connsiteX6-35" fmla="*/ 595578 w 1282096"/>
              <a:gd name="connsiteY6-36" fmla="*/ 8938 h 1224436"/>
              <a:gd name="connsiteX7-37" fmla="*/ 29020 w 1282096"/>
              <a:gd name="connsiteY7-38" fmla="*/ 420567 h 1224436"/>
              <a:gd name="connsiteX8-39" fmla="*/ 1340 w 1282096"/>
              <a:gd name="connsiteY8-40" fmla="*/ 505757 h 1224436"/>
              <a:gd name="connsiteX9-41" fmla="*/ 217745 w 1282096"/>
              <a:gd name="connsiteY9-42" fmla="*/ 1171785 h 1224436"/>
              <a:gd name="connsiteX10-43" fmla="*/ 290211 w 1282096"/>
              <a:gd name="connsiteY10-44" fmla="*/ 1224436 h 1224436"/>
              <a:gd name="connsiteX0-45" fmla="*/ 290211 w 1282096"/>
              <a:gd name="connsiteY0-46" fmla="*/ 1224436 h 1224436"/>
              <a:gd name="connsiteX1-47" fmla="*/ 990516 w 1282096"/>
              <a:gd name="connsiteY1-48" fmla="*/ 1224436 h 1224436"/>
              <a:gd name="connsiteX2-49" fmla="*/ 1062983 w 1282096"/>
              <a:gd name="connsiteY2-50" fmla="*/ 1171786 h 1224436"/>
              <a:gd name="connsiteX3-51" fmla="*/ 1279389 w 1282096"/>
              <a:gd name="connsiteY3-52" fmla="*/ 505758 h 1224436"/>
              <a:gd name="connsiteX4-53" fmla="*/ 1251710 w 1282096"/>
              <a:gd name="connsiteY4-54" fmla="*/ 420568 h 1224436"/>
              <a:gd name="connsiteX5-55" fmla="*/ 685152 w 1282096"/>
              <a:gd name="connsiteY5-56" fmla="*/ 8939 h 1224436"/>
              <a:gd name="connsiteX6-57" fmla="*/ 595578 w 1282096"/>
              <a:gd name="connsiteY6-58" fmla="*/ 8938 h 1224436"/>
              <a:gd name="connsiteX7-59" fmla="*/ 29020 w 1282096"/>
              <a:gd name="connsiteY7-60" fmla="*/ 420567 h 1224436"/>
              <a:gd name="connsiteX8-61" fmla="*/ 1340 w 1282096"/>
              <a:gd name="connsiteY8-62" fmla="*/ 505757 h 1224436"/>
              <a:gd name="connsiteX9-63" fmla="*/ 217745 w 1282096"/>
              <a:gd name="connsiteY9-64" fmla="*/ 1171785 h 1224436"/>
              <a:gd name="connsiteX10-65" fmla="*/ 290211 w 1282096"/>
              <a:gd name="connsiteY10-66" fmla="*/ 1224436 h 1224436"/>
              <a:gd name="connsiteX0-67" fmla="*/ 290211 w 1279747"/>
              <a:gd name="connsiteY0-68" fmla="*/ 1224436 h 1224436"/>
              <a:gd name="connsiteX1-69" fmla="*/ 990516 w 1279747"/>
              <a:gd name="connsiteY1-70" fmla="*/ 1224436 h 1224436"/>
              <a:gd name="connsiteX2-71" fmla="*/ 1062983 w 1279747"/>
              <a:gd name="connsiteY2-72" fmla="*/ 1171786 h 1224436"/>
              <a:gd name="connsiteX3-73" fmla="*/ 1279389 w 1279747"/>
              <a:gd name="connsiteY3-74" fmla="*/ 505758 h 1224436"/>
              <a:gd name="connsiteX4-75" fmla="*/ 1251710 w 1279747"/>
              <a:gd name="connsiteY4-76" fmla="*/ 420568 h 1224436"/>
              <a:gd name="connsiteX5-77" fmla="*/ 685152 w 1279747"/>
              <a:gd name="connsiteY5-78" fmla="*/ 8939 h 1224436"/>
              <a:gd name="connsiteX6-79" fmla="*/ 595578 w 1279747"/>
              <a:gd name="connsiteY6-80" fmla="*/ 8938 h 1224436"/>
              <a:gd name="connsiteX7-81" fmla="*/ 29020 w 1279747"/>
              <a:gd name="connsiteY7-82" fmla="*/ 420567 h 1224436"/>
              <a:gd name="connsiteX8-83" fmla="*/ 1340 w 1279747"/>
              <a:gd name="connsiteY8-84" fmla="*/ 505757 h 1224436"/>
              <a:gd name="connsiteX9-85" fmla="*/ 217745 w 1279747"/>
              <a:gd name="connsiteY9-86" fmla="*/ 1171785 h 1224436"/>
              <a:gd name="connsiteX10-87" fmla="*/ 290211 w 1279747"/>
              <a:gd name="connsiteY10-88" fmla="*/ 1224436 h 1224436"/>
              <a:gd name="connsiteX0-89" fmla="*/ 290211 w 1279389"/>
              <a:gd name="connsiteY0-90" fmla="*/ 1224436 h 1224436"/>
              <a:gd name="connsiteX1-91" fmla="*/ 990516 w 1279389"/>
              <a:gd name="connsiteY1-92" fmla="*/ 1224436 h 1224436"/>
              <a:gd name="connsiteX2-93" fmla="*/ 1062983 w 1279389"/>
              <a:gd name="connsiteY2-94" fmla="*/ 1171786 h 1224436"/>
              <a:gd name="connsiteX3-95" fmla="*/ 1279389 w 1279389"/>
              <a:gd name="connsiteY3-96" fmla="*/ 505758 h 1224436"/>
              <a:gd name="connsiteX4-97" fmla="*/ 1251710 w 1279389"/>
              <a:gd name="connsiteY4-98" fmla="*/ 420568 h 1224436"/>
              <a:gd name="connsiteX5-99" fmla="*/ 685152 w 1279389"/>
              <a:gd name="connsiteY5-100" fmla="*/ 8939 h 1224436"/>
              <a:gd name="connsiteX6-101" fmla="*/ 595578 w 1279389"/>
              <a:gd name="connsiteY6-102" fmla="*/ 8938 h 1224436"/>
              <a:gd name="connsiteX7-103" fmla="*/ 29020 w 1279389"/>
              <a:gd name="connsiteY7-104" fmla="*/ 420567 h 1224436"/>
              <a:gd name="connsiteX8-105" fmla="*/ 1340 w 1279389"/>
              <a:gd name="connsiteY8-106" fmla="*/ 505757 h 1224436"/>
              <a:gd name="connsiteX9-107" fmla="*/ 217745 w 1279389"/>
              <a:gd name="connsiteY9-108" fmla="*/ 1171785 h 1224436"/>
              <a:gd name="connsiteX10-109" fmla="*/ 290211 w 1279389"/>
              <a:gd name="connsiteY10-110" fmla="*/ 1224436 h 1224436"/>
              <a:gd name="connsiteX0-111" fmla="*/ 290211 w 1281237"/>
              <a:gd name="connsiteY0-112" fmla="*/ 1224436 h 1224436"/>
              <a:gd name="connsiteX1-113" fmla="*/ 990516 w 1281237"/>
              <a:gd name="connsiteY1-114" fmla="*/ 1224436 h 1224436"/>
              <a:gd name="connsiteX2-115" fmla="*/ 1062983 w 1281237"/>
              <a:gd name="connsiteY2-116" fmla="*/ 1171786 h 1224436"/>
              <a:gd name="connsiteX3-117" fmla="*/ 1279389 w 1281237"/>
              <a:gd name="connsiteY3-118" fmla="*/ 505758 h 1224436"/>
              <a:gd name="connsiteX4-119" fmla="*/ 1251710 w 1281237"/>
              <a:gd name="connsiteY4-120" fmla="*/ 420568 h 1224436"/>
              <a:gd name="connsiteX5-121" fmla="*/ 685152 w 1281237"/>
              <a:gd name="connsiteY5-122" fmla="*/ 8939 h 1224436"/>
              <a:gd name="connsiteX6-123" fmla="*/ 595578 w 1281237"/>
              <a:gd name="connsiteY6-124" fmla="*/ 8938 h 1224436"/>
              <a:gd name="connsiteX7-125" fmla="*/ 29020 w 1281237"/>
              <a:gd name="connsiteY7-126" fmla="*/ 420567 h 1224436"/>
              <a:gd name="connsiteX8-127" fmla="*/ 1340 w 1281237"/>
              <a:gd name="connsiteY8-128" fmla="*/ 505757 h 1224436"/>
              <a:gd name="connsiteX9-129" fmla="*/ 217745 w 1281237"/>
              <a:gd name="connsiteY9-130" fmla="*/ 1171785 h 1224436"/>
              <a:gd name="connsiteX10-131" fmla="*/ 290211 w 1281237"/>
              <a:gd name="connsiteY10-132" fmla="*/ 1224436 h 1224436"/>
              <a:gd name="connsiteX0-133" fmla="*/ 290211 w 1283420"/>
              <a:gd name="connsiteY0-134" fmla="*/ 1224436 h 1224436"/>
              <a:gd name="connsiteX1-135" fmla="*/ 990516 w 1283420"/>
              <a:gd name="connsiteY1-136" fmla="*/ 1224436 h 1224436"/>
              <a:gd name="connsiteX2-137" fmla="*/ 1062983 w 1283420"/>
              <a:gd name="connsiteY2-138" fmla="*/ 1171786 h 1224436"/>
              <a:gd name="connsiteX3-139" fmla="*/ 1279389 w 1283420"/>
              <a:gd name="connsiteY3-140" fmla="*/ 505758 h 1224436"/>
              <a:gd name="connsiteX4-141" fmla="*/ 1251710 w 1283420"/>
              <a:gd name="connsiteY4-142" fmla="*/ 420568 h 1224436"/>
              <a:gd name="connsiteX5-143" fmla="*/ 685152 w 1283420"/>
              <a:gd name="connsiteY5-144" fmla="*/ 8939 h 1224436"/>
              <a:gd name="connsiteX6-145" fmla="*/ 595578 w 1283420"/>
              <a:gd name="connsiteY6-146" fmla="*/ 8938 h 1224436"/>
              <a:gd name="connsiteX7-147" fmla="*/ 29020 w 1283420"/>
              <a:gd name="connsiteY7-148" fmla="*/ 420567 h 1224436"/>
              <a:gd name="connsiteX8-149" fmla="*/ 1340 w 1283420"/>
              <a:gd name="connsiteY8-150" fmla="*/ 505757 h 1224436"/>
              <a:gd name="connsiteX9-151" fmla="*/ 217745 w 1283420"/>
              <a:gd name="connsiteY9-152" fmla="*/ 1171785 h 1224436"/>
              <a:gd name="connsiteX10-153" fmla="*/ 290211 w 1283420"/>
              <a:gd name="connsiteY10-154" fmla="*/ 1224436 h 1224436"/>
              <a:gd name="connsiteX0-155" fmla="*/ 290211 w 1283420"/>
              <a:gd name="connsiteY0-156" fmla="*/ 1224436 h 1224436"/>
              <a:gd name="connsiteX1-157" fmla="*/ 990516 w 1283420"/>
              <a:gd name="connsiteY1-158" fmla="*/ 1224436 h 1224436"/>
              <a:gd name="connsiteX2-159" fmla="*/ 1062983 w 1283420"/>
              <a:gd name="connsiteY2-160" fmla="*/ 1171786 h 1224436"/>
              <a:gd name="connsiteX3-161" fmla="*/ 1279389 w 1283420"/>
              <a:gd name="connsiteY3-162" fmla="*/ 505758 h 1224436"/>
              <a:gd name="connsiteX4-163" fmla="*/ 1251710 w 1283420"/>
              <a:gd name="connsiteY4-164" fmla="*/ 420568 h 1224436"/>
              <a:gd name="connsiteX5-165" fmla="*/ 685152 w 1283420"/>
              <a:gd name="connsiteY5-166" fmla="*/ 8939 h 1224436"/>
              <a:gd name="connsiteX6-167" fmla="*/ 595578 w 1283420"/>
              <a:gd name="connsiteY6-168" fmla="*/ 8938 h 1224436"/>
              <a:gd name="connsiteX7-169" fmla="*/ 29020 w 1283420"/>
              <a:gd name="connsiteY7-170" fmla="*/ 420567 h 1224436"/>
              <a:gd name="connsiteX8-171" fmla="*/ 1340 w 1283420"/>
              <a:gd name="connsiteY8-172" fmla="*/ 505757 h 1224436"/>
              <a:gd name="connsiteX9-173" fmla="*/ 217745 w 1283420"/>
              <a:gd name="connsiteY9-174" fmla="*/ 1171785 h 1224436"/>
              <a:gd name="connsiteX10-175" fmla="*/ 290211 w 1283420"/>
              <a:gd name="connsiteY10-176" fmla="*/ 1224436 h 1224436"/>
              <a:gd name="connsiteX0-177" fmla="*/ 290211 w 1283420"/>
              <a:gd name="connsiteY0-178" fmla="*/ 1224436 h 1224436"/>
              <a:gd name="connsiteX1-179" fmla="*/ 990516 w 1283420"/>
              <a:gd name="connsiteY1-180" fmla="*/ 1224436 h 1224436"/>
              <a:gd name="connsiteX2-181" fmla="*/ 1062983 w 1283420"/>
              <a:gd name="connsiteY2-182" fmla="*/ 1171786 h 1224436"/>
              <a:gd name="connsiteX3-183" fmla="*/ 1279389 w 1283420"/>
              <a:gd name="connsiteY3-184" fmla="*/ 505758 h 1224436"/>
              <a:gd name="connsiteX4-185" fmla="*/ 1251710 w 1283420"/>
              <a:gd name="connsiteY4-186" fmla="*/ 420568 h 1224436"/>
              <a:gd name="connsiteX5-187" fmla="*/ 685152 w 1283420"/>
              <a:gd name="connsiteY5-188" fmla="*/ 8939 h 1224436"/>
              <a:gd name="connsiteX6-189" fmla="*/ 595578 w 1283420"/>
              <a:gd name="connsiteY6-190" fmla="*/ 8938 h 1224436"/>
              <a:gd name="connsiteX7-191" fmla="*/ 29020 w 1283420"/>
              <a:gd name="connsiteY7-192" fmla="*/ 420567 h 1224436"/>
              <a:gd name="connsiteX8-193" fmla="*/ 1340 w 1283420"/>
              <a:gd name="connsiteY8-194" fmla="*/ 505757 h 1224436"/>
              <a:gd name="connsiteX9-195" fmla="*/ 217745 w 1283420"/>
              <a:gd name="connsiteY9-196" fmla="*/ 1171785 h 1224436"/>
              <a:gd name="connsiteX10-197" fmla="*/ 290211 w 1283420"/>
              <a:gd name="connsiteY10-198" fmla="*/ 1224436 h 1224436"/>
              <a:gd name="connsiteX0-199" fmla="*/ 290211 w 1283420"/>
              <a:gd name="connsiteY0-200" fmla="*/ 1224436 h 1224436"/>
              <a:gd name="connsiteX1-201" fmla="*/ 990516 w 1283420"/>
              <a:gd name="connsiteY1-202" fmla="*/ 1224436 h 1224436"/>
              <a:gd name="connsiteX2-203" fmla="*/ 1062983 w 1283420"/>
              <a:gd name="connsiteY2-204" fmla="*/ 1171786 h 1224436"/>
              <a:gd name="connsiteX3-205" fmla="*/ 1279389 w 1283420"/>
              <a:gd name="connsiteY3-206" fmla="*/ 505758 h 1224436"/>
              <a:gd name="connsiteX4-207" fmla="*/ 1251710 w 1283420"/>
              <a:gd name="connsiteY4-208" fmla="*/ 420568 h 1224436"/>
              <a:gd name="connsiteX5-209" fmla="*/ 685152 w 1283420"/>
              <a:gd name="connsiteY5-210" fmla="*/ 8939 h 1224436"/>
              <a:gd name="connsiteX6-211" fmla="*/ 595578 w 1283420"/>
              <a:gd name="connsiteY6-212" fmla="*/ 8938 h 1224436"/>
              <a:gd name="connsiteX7-213" fmla="*/ 29020 w 1283420"/>
              <a:gd name="connsiteY7-214" fmla="*/ 420567 h 1224436"/>
              <a:gd name="connsiteX8-215" fmla="*/ 1340 w 1283420"/>
              <a:gd name="connsiteY8-216" fmla="*/ 505757 h 1224436"/>
              <a:gd name="connsiteX9-217" fmla="*/ 217745 w 1283420"/>
              <a:gd name="connsiteY9-218" fmla="*/ 1171785 h 1224436"/>
              <a:gd name="connsiteX10-219" fmla="*/ 290211 w 1283420"/>
              <a:gd name="connsiteY10-220" fmla="*/ 1224436 h 1224436"/>
              <a:gd name="connsiteX0-221" fmla="*/ 290211 w 1283420"/>
              <a:gd name="connsiteY0-222" fmla="*/ 1230580 h 1230580"/>
              <a:gd name="connsiteX1-223" fmla="*/ 990516 w 1283420"/>
              <a:gd name="connsiteY1-224" fmla="*/ 1230580 h 1230580"/>
              <a:gd name="connsiteX2-225" fmla="*/ 1062983 w 1283420"/>
              <a:gd name="connsiteY2-226" fmla="*/ 1177930 h 1230580"/>
              <a:gd name="connsiteX3-227" fmla="*/ 1279389 w 1283420"/>
              <a:gd name="connsiteY3-228" fmla="*/ 511902 h 1230580"/>
              <a:gd name="connsiteX4-229" fmla="*/ 1251710 w 1283420"/>
              <a:gd name="connsiteY4-230" fmla="*/ 426712 h 1230580"/>
              <a:gd name="connsiteX5-231" fmla="*/ 685152 w 1283420"/>
              <a:gd name="connsiteY5-232" fmla="*/ 15083 h 1230580"/>
              <a:gd name="connsiteX6-233" fmla="*/ 595578 w 1283420"/>
              <a:gd name="connsiteY6-234" fmla="*/ 15082 h 1230580"/>
              <a:gd name="connsiteX7-235" fmla="*/ 29020 w 1283420"/>
              <a:gd name="connsiteY7-236" fmla="*/ 426711 h 1230580"/>
              <a:gd name="connsiteX8-237" fmla="*/ 1340 w 1283420"/>
              <a:gd name="connsiteY8-238" fmla="*/ 511901 h 1230580"/>
              <a:gd name="connsiteX9-239" fmla="*/ 217745 w 1283420"/>
              <a:gd name="connsiteY9-240" fmla="*/ 1177929 h 1230580"/>
              <a:gd name="connsiteX10-241" fmla="*/ 290211 w 1283420"/>
              <a:gd name="connsiteY10-242" fmla="*/ 1230580 h 1230580"/>
              <a:gd name="connsiteX0-243" fmla="*/ 290211 w 1283420"/>
              <a:gd name="connsiteY0-244" fmla="*/ 1230580 h 1230580"/>
              <a:gd name="connsiteX1-245" fmla="*/ 990516 w 1283420"/>
              <a:gd name="connsiteY1-246" fmla="*/ 1230580 h 1230580"/>
              <a:gd name="connsiteX2-247" fmla="*/ 1062983 w 1283420"/>
              <a:gd name="connsiteY2-248" fmla="*/ 1177930 h 1230580"/>
              <a:gd name="connsiteX3-249" fmla="*/ 1279389 w 1283420"/>
              <a:gd name="connsiteY3-250" fmla="*/ 511902 h 1230580"/>
              <a:gd name="connsiteX4-251" fmla="*/ 1251710 w 1283420"/>
              <a:gd name="connsiteY4-252" fmla="*/ 426712 h 1230580"/>
              <a:gd name="connsiteX5-253" fmla="*/ 685152 w 1283420"/>
              <a:gd name="connsiteY5-254" fmla="*/ 15083 h 1230580"/>
              <a:gd name="connsiteX6-255" fmla="*/ 595578 w 1283420"/>
              <a:gd name="connsiteY6-256" fmla="*/ 15082 h 1230580"/>
              <a:gd name="connsiteX7-257" fmla="*/ 29020 w 1283420"/>
              <a:gd name="connsiteY7-258" fmla="*/ 426711 h 1230580"/>
              <a:gd name="connsiteX8-259" fmla="*/ 1340 w 1283420"/>
              <a:gd name="connsiteY8-260" fmla="*/ 511901 h 1230580"/>
              <a:gd name="connsiteX9-261" fmla="*/ 217745 w 1283420"/>
              <a:gd name="connsiteY9-262" fmla="*/ 1177929 h 1230580"/>
              <a:gd name="connsiteX10-263" fmla="*/ 290211 w 1283420"/>
              <a:gd name="connsiteY10-264" fmla="*/ 1230580 h 1230580"/>
              <a:gd name="connsiteX0-265" fmla="*/ 290211 w 1283420"/>
              <a:gd name="connsiteY0-266" fmla="*/ 1230580 h 1230580"/>
              <a:gd name="connsiteX1-267" fmla="*/ 990516 w 1283420"/>
              <a:gd name="connsiteY1-268" fmla="*/ 1230580 h 1230580"/>
              <a:gd name="connsiteX2-269" fmla="*/ 1062983 w 1283420"/>
              <a:gd name="connsiteY2-270" fmla="*/ 1177930 h 1230580"/>
              <a:gd name="connsiteX3-271" fmla="*/ 1279389 w 1283420"/>
              <a:gd name="connsiteY3-272" fmla="*/ 511902 h 1230580"/>
              <a:gd name="connsiteX4-273" fmla="*/ 1251710 w 1283420"/>
              <a:gd name="connsiteY4-274" fmla="*/ 426712 h 1230580"/>
              <a:gd name="connsiteX5-275" fmla="*/ 685152 w 1283420"/>
              <a:gd name="connsiteY5-276" fmla="*/ 15083 h 1230580"/>
              <a:gd name="connsiteX6-277" fmla="*/ 595578 w 1283420"/>
              <a:gd name="connsiteY6-278" fmla="*/ 15082 h 1230580"/>
              <a:gd name="connsiteX7-279" fmla="*/ 29020 w 1283420"/>
              <a:gd name="connsiteY7-280" fmla="*/ 426711 h 1230580"/>
              <a:gd name="connsiteX8-281" fmla="*/ 1340 w 1283420"/>
              <a:gd name="connsiteY8-282" fmla="*/ 511901 h 1230580"/>
              <a:gd name="connsiteX9-283" fmla="*/ 217745 w 1283420"/>
              <a:gd name="connsiteY9-284" fmla="*/ 1177929 h 1230580"/>
              <a:gd name="connsiteX10-285" fmla="*/ 290211 w 1283420"/>
              <a:gd name="connsiteY10-286" fmla="*/ 1230580 h 1230580"/>
              <a:gd name="connsiteX0-287" fmla="*/ 288871 w 1282080"/>
              <a:gd name="connsiteY0-288" fmla="*/ 1230580 h 1230580"/>
              <a:gd name="connsiteX1-289" fmla="*/ 989176 w 1282080"/>
              <a:gd name="connsiteY1-290" fmla="*/ 1230580 h 1230580"/>
              <a:gd name="connsiteX2-291" fmla="*/ 1061643 w 1282080"/>
              <a:gd name="connsiteY2-292" fmla="*/ 1177930 h 1230580"/>
              <a:gd name="connsiteX3-293" fmla="*/ 1278049 w 1282080"/>
              <a:gd name="connsiteY3-294" fmla="*/ 511902 h 1230580"/>
              <a:gd name="connsiteX4-295" fmla="*/ 1250370 w 1282080"/>
              <a:gd name="connsiteY4-296" fmla="*/ 426712 h 1230580"/>
              <a:gd name="connsiteX5-297" fmla="*/ 683812 w 1282080"/>
              <a:gd name="connsiteY5-298" fmla="*/ 15083 h 1230580"/>
              <a:gd name="connsiteX6-299" fmla="*/ 594238 w 1282080"/>
              <a:gd name="connsiteY6-300" fmla="*/ 15082 h 1230580"/>
              <a:gd name="connsiteX7-301" fmla="*/ 27680 w 1282080"/>
              <a:gd name="connsiteY7-302" fmla="*/ 426711 h 1230580"/>
              <a:gd name="connsiteX8-303" fmla="*/ 0 w 1282080"/>
              <a:gd name="connsiteY8-304" fmla="*/ 511901 h 1230580"/>
              <a:gd name="connsiteX9-305" fmla="*/ 216405 w 1282080"/>
              <a:gd name="connsiteY9-306" fmla="*/ 1177929 h 1230580"/>
              <a:gd name="connsiteX10-307" fmla="*/ 288871 w 1282080"/>
              <a:gd name="connsiteY10-308" fmla="*/ 1230580 h 1230580"/>
              <a:gd name="connsiteX0-309" fmla="*/ 292900 w 1286109"/>
              <a:gd name="connsiteY0-310" fmla="*/ 1230580 h 1230580"/>
              <a:gd name="connsiteX1-311" fmla="*/ 993205 w 1286109"/>
              <a:gd name="connsiteY1-312" fmla="*/ 1230580 h 1230580"/>
              <a:gd name="connsiteX2-313" fmla="*/ 1065672 w 1286109"/>
              <a:gd name="connsiteY2-314" fmla="*/ 1177930 h 1230580"/>
              <a:gd name="connsiteX3-315" fmla="*/ 1282078 w 1286109"/>
              <a:gd name="connsiteY3-316" fmla="*/ 511902 h 1230580"/>
              <a:gd name="connsiteX4-317" fmla="*/ 1254399 w 1286109"/>
              <a:gd name="connsiteY4-318" fmla="*/ 426712 h 1230580"/>
              <a:gd name="connsiteX5-319" fmla="*/ 687841 w 1286109"/>
              <a:gd name="connsiteY5-320" fmla="*/ 15083 h 1230580"/>
              <a:gd name="connsiteX6-321" fmla="*/ 598267 w 1286109"/>
              <a:gd name="connsiteY6-322" fmla="*/ 15082 h 1230580"/>
              <a:gd name="connsiteX7-323" fmla="*/ 31709 w 1286109"/>
              <a:gd name="connsiteY7-324" fmla="*/ 426711 h 1230580"/>
              <a:gd name="connsiteX8-325" fmla="*/ 4029 w 1286109"/>
              <a:gd name="connsiteY8-326" fmla="*/ 511901 h 1230580"/>
              <a:gd name="connsiteX9-327" fmla="*/ 220434 w 1286109"/>
              <a:gd name="connsiteY9-328" fmla="*/ 1177929 h 1230580"/>
              <a:gd name="connsiteX10-329" fmla="*/ 292900 w 1286109"/>
              <a:gd name="connsiteY10-330" fmla="*/ 1230580 h 1230580"/>
              <a:gd name="connsiteX0-331" fmla="*/ 292900 w 1286109"/>
              <a:gd name="connsiteY0-332" fmla="*/ 1230580 h 1230580"/>
              <a:gd name="connsiteX1-333" fmla="*/ 993205 w 1286109"/>
              <a:gd name="connsiteY1-334" fmla="*/ 1230580 h 1230580"/>
              <a:gd name="connsiteX2-335" fmla="*/ 1065672 w 1286109"/>
              <a:gd name="connsiteY2-336" fmla="*/ 1177930 h 1230580"/>
              <a:gd name="connsiteX3-337" fmla="*/ 1282078 w 1286109"/>
              <a:gd name="connsiteY3-338" fmla="*/ 511902 h 1230580"/>
              <a:gd name="connsiteX4-339" fmla="*/ 1254399 w 1286109"/>
              <a:gd name="connsiteY4-340" fmla="*/ 426712 h 1230580"/>
              <a:gd name="connsiteX5-341" fmla="*/ 687841 w 1286109"/>
              <a:gd name="connsiteY5-342" fmla="*/ 15083 h 1230580"/>
              <a:gd name="connsiteX6-343" fmla="*/ 598267 w 1286109"/>
              <a:gd name="connsiteY6-344" fmla="*/ 15082 h 1230580"/>
              <a:gd name="connsiteX7-345" fmla="*/ 31709 w 1286109"/>
              <a:gd name="connsiteY7-346" fmla="*/ 426711 h 1230580"/>
              <a:gd name="connsiteX8-347" fmla="*/ 4029 w 1286109"/>
              <a:gd name="connsiteY8-348" fmla="*/ 511901 h 1230580"/>
              <a:gd name="connsiteX9-349" fmla="*/ 220434 w 1286109"/>
              <a:gd name="connsiteY9-350" fmla="*/ 1177929 h 1230580"/>
              <a:gd name="connsiteX10-351" fmla="*/ 292900 w 1286109"/>
              <a:gd name="connsiteY10-352" fmla="*/ 1230580 h 1230580"/>
              <a:gd name="connsiteX0-353" fmla="*/ 292900 w 1286109"/>
              <a:gd name="connsiteY0-354" fmla="*/ 1230580 h 1230580"/>
              <a:gd name="connsiteX1-355" fmla="*/ 993205 w 1286109"/>
              <a:gd name="connsiteY1-356" fmla="*/ 1230580 h 1230580"/>
              <a:gd name="connsiteX2-357" fmla="*/ 1065672 w 1286109"/>
              <a:gd name="connsiteY2-358" fmla="*/ 1177930 h 1230580"/>
              <a:gd name="connsiteX3-359" fmla="*/ 1282078 w 1286109"/>
              <a:gd name="connsiteY3-360" fmla="*/ 511902 h 1230580"/>
              <a:gd name="connsiteX4-361" fmla="*/ 1254399 w 1286109"/>
              <a:gd name="connsiteY4-362" fmla="*/ 426712 h 1230580"/>
              <a:gd name="connsiteX5-363" fmla="*/ 687841 w 1286109"/>
              <a:gd name="connsiteY5-364" fmla="*/ 15083 h 1230580"/>
              <a:gd name="connsiteX6-365" fmla="*/ 598267 w 1286109"/>
              <a:gd name="connsiteY6-366" fmla="*/ 15082 h 1230580"/>
              <a:gd name="connsiteX7-367" fmla="*/ 31709 w 1286109"/>
              <a:gd name="connsiteY7-368" fmla="*/ 426711 h 1230580"/>
              <a:gd name="connsiteX8-369" fmla="*/ 4029 w 1286109"/>
              <a:gd name="connsiteY8-370" fmla="*/ 511901 h 1230580"/>
              <a:gd name="connsiteX9-371" fmla="*/ 220434 w 1286109"/>
              <a:gd name="connsiteY9-372" fmla="*/ 1177929 h 1230580"/>
              <a:gd name="connsiteX10-373" fmla="*/ 292900 w 1286109"/>
              <a:gd name="connsiteY10-374" fmla="*/ 1230580 h 1230580"/>
              <a:gd name="connsiteX0-375" fmla="*/ 292900 w 1286109"/>
              <a:gd name="connsiteY0-376" fmla="*/ 1230580 h 1230580"/>
              <a:gd name="connsiteX1-377" fmla="*/ 993205 w 1286109"/>
              <a:gd name="connsiteY1-378" fmla="*/ 1230580 h 1230580"/>
              <a:gd name="connsiteX2-379" fmla="*/ 1065672 w 1286109"/>
              <a:gd name="connsiteY2-380" fmla="*/ 1177930 h 1230580"/>
              <a:gd name="connsiteX3-381" fmla="*/ 1282078 w 1286109"/>
              <a:gd name="connsiteY3-382" fmla="*/ 511902 h 1230580"/>
              <a:gd name="connsiteX4-383" fmla="*/ 1254399 w 1286109"/>
              <a:gd name="connsiteY4-384" fmla="*/ 426712 h 1230580"/>
              <a:gd name="connsiteX5-385" fmla="*/ 687841 w 1286109"/>
              <a:gd name="connsiteY5-386" fmla="*/ 15083 h 1230580"/>
              <a:gd name="connsiteX6-387" fmla="*/ 598267 w 1286109"/>
              <a:gd name="connsiteY6-388" fmla="*/ 15082 h 1230580"/>
              <a:gd name="connsiteX7-389" fmla="*/ 31709 w 1286109"/>
              <a:gd name="connsiteY7-390" fmla="*/ 426711 h 1230580"/>
              <a:gd name="connsiteX8-391" fmla="*/ 4029 w 1286109"/>
              <a:gd name="connsiteY8-392" fmla="*/ 511901 h 1230580"/>
              <a:gd name="connsiteX9-393" fmla="*/ 220434 w 1286109"/>
              <a:gd name="connsiteY9-394" fmla="*/ 1177929 h 1230580"/>
              <a:gd name="connsiteX10-395" fmla="*/ 292900 w 1286109"/>
              <a:gd name="connsiteY10-396" fmla="*/ 1230580 h 1230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86109" h="1230580">
                <a:moveTo>
                  <a:pt x="292900" y="1230580"/>
                </a:moveTo>
                <a:cubicBezTo>
                  <a:pt x="292900" y="1230580"/>
                  <a:pt x="993205" y="1230580"/>
                  <a:pt x="993205" y="1230580"/>
                </a:cubicBezTo>
                <a:cubicBezTo>
                  <a:pt x="1027419" y="1230580"/>
                  <a:pt x="1055099" y="1210470"/>
                  <a:pt x="1065672" y="1177930"/>
                </a:cubicBezTo>
                <a:cubicBezTo>
                  <a:pt x="1065672" y="1177930"/>
                  <a:pt x="1282079" y="511902"/>
                  <a:pt x="1282078" y="511902"/>
                </a:cubicBezTo>
                <a:cubicBezTo>
                  <a:pt x="1292652" y="479362"/>
                  <a:pt x="1282080" y="446822"/>
                  <a:pt x="1254399" y="426712"/>
                </a:cubicBezTo>
                <a:cubicBezTo>
                  <a:pt x="1254399" y="426712"/>
                  <a:pt x="687841" y="15083"/>
                  <a:pt x="687841" y="15083"/>
                </a:cubicBezTo>
                <a:cubicBezTo>
                  <a:pt x="660162" y="-5027"/>
                  <a:pt x="625947" y="-5028"/>
                  <a:pt x="598267" y="15082"/>
                </a:cubicBezTo>
                <a:cubicBezTo>
                  <a:pt x="598267" y="15082"/>
                  <a:pt x="31709" y="426711"/>
                  <a:pt x="31709" y="426711"/>
                </a:cubicBezTo>
                <a:cubicBezTo>
                  <a:pt x="4030" y="446822"/>
                  <a:pt x="-6543" y="479361"/>
                  <a:pt x="4029" y="511901"/>
                </a:cubicBezTo>
                <a:cubicBezTo>
                  <a:pt x="4030" y="511901"/>
                  <a:pt x="220435" y="1177929"/>
                  <a:pt x="220434" y="1177929"/>
                </a:cubicBezTo>
                <a:cubicBezTo>
                  <a:pt x="231008" y="1210469"/>
                  <a:pt x="258687" y="1230580"/>
                  <a:pt x="292900" y="123058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  <a:alpha val="100000"/>
                </a:schemeClr>
              </a:gs>
              <a:gs pos="64000">
                <a:schemeClr val="accent6">
                  <a:alpha val="100000"/>
                </a:schemeClr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9" name="任意多边形: 形状 52"/>
          <p:cNvSpPr/>
          <p:nvPr/>
        </p:nvSpPr>
        <p:spPr>
          <a:xfrm>
            <a:off x="5365750" y="2081530"/>
            <a:ext cx="1286109" cy="1230580"/>
          </a:xfrm>
          <a:custGeom>
            <a:avLst/>
            <a:gdLst>
              <a:gd name="connsiteX0" fmla="*/ 290211 w 1282096"/>
              <a:gd name="connsiteY0" fmla="*/ 1224436 h 1224436"/>
              <a:gd name="connsiteX1" fmla="*/ 990516 w 1282096"/>
              <a:gd name="connsiteY1" fmla="*/ 1224436 h 1224436"/>
              <a:gd name="connsiteX2" fmla="*/ 1062983 w 1282096"/>
              <a:gd name="connsiteY2" fmla="*/ 1171786 h 1224436"/>
              <a:gd name="connsiteX3" fmla="*/ 1279389 w 1282096"/>
              <a:gd name="connsiteY3" fmla="*/ 505758 h 1224436"/>
              <a:gd name="connsiteX4" fmla="*/ 1251710 w 1282096"/>
              <a:gd name="connsiteY4" fmla="*/ 420568 h 1224436"/>
              <a:gd name="connsiteX5" fmla="*/ 685152 w 1282096"/>
              <a:gd name="connsiteY5" fmla="*/ 8939 h 1224436"/>
              <a:gd name="connsiteX6" fmla="*/ 595578 w 1282096"/>
              <a:gd name="connsiteY6" fmla="*/ 8938 h 1224436"/>
              <a:gd name="connsiteX7" fmla="*/ 29020 w 1282096"/>
              <a:gd name="connsiteY7" fmla="*/ 420567 h 1224436"/>
              <a:gd name="connsiteX8" fmla="*/ 1340 w 1282096"/>
              <a:gd name="connsiteY8" fmla="*/ 505757 h 1224436"/>
              <a:gd name="connsiteX9" fmla="*/ 217745 w 1282096"/>
              <a:gd name="connsiteY9" fmla="*/ 1171785 h 1224436"/>
              <a:gd name="connsiteX10" fmla="*/ 290211 w 1282096"/>
              <a:gd name="connsiteY10" fmla="*/ 1224436 h 1224436"/>
              <a:gd name="connsiteX0-1" fmla="*/ 290211 w 1282096"/>
              <a:gd name="connsiteY0-2" fmla="*/ 1224436 h 1224436"/>
              <a:gd name="connsiteX1-3" fmla="*/ 990516 w 1282096"/>
              <a:gd name="connsiteY1-4" fmla="*/ 1224436 h 1224436"/>
              <a:gd name="connsiteX2-5" fmla="*/ 1062983 w 1282096"/>
              <a:gd name="connsiteY2-6" fmla="*/ 1171786 h 1224436"/>
              <a:gd name="connsiteX3-7" fmla="*/ 1279389 w 1282096"/>
              <a:gd name="connsiteY3-8" fmla="*/ 505758 h 1224436"/>
              <a:gd name="connsiteX4-9" fmla="*/ 1251710 w 1282096"/>
              <a:gd name="connsiteY4-10" fmla="*/ 420568 h 1224436"/>
              <a:gd name="connsiteX5-11" fmla="*/ 685152 w 1282096"/>
              <a:gd name="connsiteY5-12" fmla="*/ 8939 h 1224436"/>
              <a:gd name="connsiteX6-13" fmla="*/ 595578 w 1282096"/>
              <a:gd name="connsiteY6-14" fmla="*/ 8938 h 1224436"/>
              <a:gd name="connsiteX7-15" fmla="*/ 29020 w 1282096"/>
              <a:gd name="connsiteY7-16" fmla="*/ 420567 h 1224436"/>
              <a:gd name="connsiteX8-17" fmla="*/ 1340 w 1282096"/>
              <a:gd name="connsiteY8-18" fmla="*/ 505757 h 1224436"/>
              <a:gd name="connsiteX9-19" fmla="*/ 217745 w 1282096"/>
              <a:gd name="connsiteY9-20" fmla="*/ 1171785 h 1224436"/>
              <a:gd name="connsiteX10-21" fmla="*/ 290211 w 1282096"/>
              <a:gd name="connsiteY10-22" fmla="*/ 1224436 h 1224436"/>
              <a:gd name="connsiteX0-23" fmla="*/ 290211 w 1282096"/>
              <a:gd name="connsiteY0-24" fmla="*/ 1224436 h 1224436"/>
              <a:gd name="connsiteX1-25" fmla="*/ 990516 w 1282096"/>
              <a:gd name="connsiteY1-26" fmla="*/ 1224436 h 1224436"/>
              <a:gd name="connsiteX2-27" fmla="*/ 1062983 w 1282096"/>
              <a:gd name="connsiteY2-28" fmla="*/ 1171786 h 1224436"/>
              <a:gd name="connsiteX3-29" fmla="*/ 1279389 w 1282096"/>
              <a:gd name="connsiteY3-30" fmla="*/ 505758 h 1224436"/>
              <a:gd name="connsiteX4-31" fmla="*/ 1251710 w 1282096"/>
              <a:gd name="connsiteY4-32" fmla="*/ 420568 h 1224436"/>
              <a:gd name="connsiteX5-33" fmla="*/ 685152 w 1282096"/>
              <a:gd name="connsiteY5-34" fmla="*/ 8939 h 1224436"/>
              <a:gd name="connsiteX6-35" fmla="*/ 595578 w 1282096"/>
              <a:gd name="connsiteY6-36" fmla="*/ 8938 h 1224436"/>
              <a:gd name="connsiteX7-37" fmla="*/ 29020 w 1282096"/>
              <a:gd name="connsiteY7-38" fmla="*/ 420567 h 1224436"/>
              <a:gd name="connsiteX8-39" fmla="*/ 1340 w 1282096"/>
              <a:gd name="connsiteY8-40" fmla="*/ 505757 h 1224436"/>
              <a:gd name="connsiteX9-41" fmla="*/ 217745 w 1282096"/>
              <a:gd name="connsiteY9-42" fmla="*/ 1171785 h 1224436"/>
              <a:gd name="connsiteX10-43" fmla="*/ 290211 w 1282096"/>
              <a:gd name="connsiteY10-44" fmla="*/ 1224436 h 1224436"/>
              <a:gd name="connsiteX0-45" fmla="*/ 290211 w 1282096"/>
              <a:gd name="connsiteY0-46" fmla="*/ 1224436 h 1224436"/>
              <a:gd name="connsiteX1-47" fmla="*/ 990516 w 1282096"/>
              <a:gd name="connsiteY1-48" fmla="*/ 1224436 h 1224436"/>
              <a:gd name="connsiteX2-49" fmla="*/ 1062983 w 1282096"/>
              <a:gd name="connsiteY2-50" fmla="*/ 1171786 h 1224436"/>
              <a:gd name="connsiteX3-51" fmla="*/ 1279389 w 1282096"/>
              <a:gd name="connsiteY3-52" fmla="*/ 505758 h 1224436"/>
              <a:gd name="connsiteX4-53" fmla="*/ 1251710 w 1282096"/>
              <a:gd name="connsiteY4-54" fmla="*/ 420568 h 1224436"/>
              <a:gd name="connsiteX5-55" fmla="*/ 685152 w 1282096"/>
              <a:gd name="connsiteY5-56" fmla="*/ 8939 h 1224436"/>
              <a:gd name="connsiteX6-57" fmla="*/ 595578 w 1282096"/>
              <a:gd name="connsiteY6-58" fmla="*/ 8938 h 1224436"/>
              <a:gd name="connsiteX7-59" fmla="*/ 29020 w 1282096"/>
              <a:gd name="connsiteY7-60" fmla="*/ 420567 h 1224436"/>
              <a:gd name="connsiteX8-61" fmla="*/ 1340 w 1282096"/>
              <a:gd name="connsiteY8-62" fmla="*/ 505757 h 1224436"/>
              <a:gd name="connsiteX9-63" fmla="*/ 217745 w 1282096"/>
              <a:gd name="connsiteY9-64" fmla="*/ 1171785 h 1224436"/>
              <a:gd name="connsiteX10-65" fmla="*/ 290211 w 1282096"/>
              <a:gd name="connsiteY10-66" fmla="*/ 1224436 h 1224436"/>
              <a:gd name="connsiteX0-67" fmla="*/ 290211 w 1279747"/>
              <a:gd name="connsiteY0-68" fmla="*/ 1224436 h 1224436"/>
              <a:gd name="connsiteX1-69" fmla="*/ 990516 w 1279747"/>
              <a:gd name="connsiteY1-70" fmla="*/ 1224436 h 1224436"/>
              <a:gd name="connsiteX2-71" fmla="*/ 1062983 w 1279747"/>
              <a:gd name="connsiteY2-72" fmla="*/ 1171786 h 1224436"/>
              <a:gd name="connsiteX3-73" fmla="*/ 1279389 w 1279747"/>
              <a:gd name="connsiteY3-74" fmla="*/ 505758 h 1224436"/>
              <a:gd name="connsiteX4-75" fmla="*/ 1251710 w 1279747"/>
              <a:gd name="connsiteY4-76" fmla="*/ 420568 h 1224436"/>
              <a:gd name="connsiteX5-77" fmla="*/ 685152 w 1279747"/>
              <a:gd name="connsiteY5-78" fmla="*/ 8939 h 1224436"/>
              <a:gd name="connsiteX6-79" fmla="*/ 595578 w 1279747"/>
              <a:gd name="connsiteY6-80" fmla="*/ 8938 h 1224436"/>
              <a:gd name="connsiteX7-81" fmla="*/ 29020 w 1279747"/>
              <a:gd name="connsiteY7-82" fmla="*/ 420567 h 1224436"/>
              <a:gd name="connsiteX8-83" fmla="*/ 1340 w 1279747"/>
              <a:gd name="connsiteY8-84" fmla="*/ 505757 h 1224436"/>
              <a:gd name="connsiteX9-85" fmla="*/ 217745 w 1279747"/>
              <a:gd name="connsiteY9-86" fmla="*/ 1171785 h 1224436"/>
              <a:gd name="connsiteX10-87" fmla="*/ 290211 w 1279747"/>
              <a:gd name="connsiteY10-88" fmla="*/ 1224436 h 1224436"/>
              <a:gd name="connsiteX0-89" fmla="*/ 290211 w 1279389"/>
              <a:gd name="connsiteY0-90" fmla="*/ 1224436 h 1224436"/>
              <a:gd name="connsiteX1-91" fmla="*/ 990516 w 1279389"/>
              <a:gd name="connsiteY1-92" fmla="*/ 1224436 h 1224436"/>
              <a:gd name="connsiteX2-93" fmla="*/ 1062983 w 1279389"/>
              <a:gd name="connsiteY2-94" fmla="*/ 1171786 h 1224436"/>
              <a:gd name="connsiteX3-95" fmla="*/ 1279389 w 1279389"/>
              <a:gd name="connsiteY3-96" fmla="*/ 505758 h 1224436"/>
              <a:gd name="connsiteX4-97" fmla="*/ 1251710 w 1279389"/>
              <a:gd name="connsiteY4-98" fmla="*/ 420568 h 1224436"/>
              <a:gd name="connsiteX5-99" fmla="*/ 685152 w 1279389"/>
              <a:gd name="connsiteY5-100" fmla="*/ 8939 h 1224436"/>
              <a:gd name="connsiteX6-101" fmla="*/ 595578 w 1279389"/>
              <a:gd name="connsiteY6-102" fmla="*/ 8938 h 1224436"/>
              <a:gd name="connsiteX7-103" fmla="*/ 29020 w 1279389"/>
              <a:gd name="connsiteY7-104" fmla="*/ 420567 h 1224436"/>
              <a:gd name="connsiteX8-105" fmla="*/ 1340 w 1279389"/>
              <a:gd name="connsiteY8-106" fmla="*/ 505757 h 1224436"/>
              <a:gd name="connsiteX9-107" fmla="*/ 217745 w 1279389"/>
              <a:gd name="connsiteY9-108" fmla="*/ 1171785 h 1224436"/>
              <a:gd name="connsiteX10-109" fmla="*/ 290211 w 1279389"/>
              <a:gd name="connsiteY10-110" fmla="*/ 1224436 h 1224436"/>
              <a:gd name="connsiteX0-111" fmla="*/ 290211 w 1281237"/>
              <a:gd name="connsiteY0-112" fmla="*/ 1224436 h 1224436"/>
              <a:gd name="connsiteX1-113" fmla="*/ 990516 w 1281237"/>
              <a:gd name="connsiteY1-114" fmla="*/ 1224436 h 1224436"/>
              <a:gd name="connsiteX2-115" fmla="*/ 1062983 w 1281237"/>
              <a:gd name="connsiteY2-116" fmla="*/ 1171786 h 1224436"/>
              <a:gd name="connsiteX3-117" fmla="*/ 1279389 w 1281237"/>
              <a:gd name="connsiteY3-118" fmla="*/ 505758 h 1224436"/>
              <a:gd name="connsiteX4-119" fmla="*/ 1251710 w 1281237"/>
              <a:gd name="connsiteY4-120" fmla="*/ 420568 h 1224436"/>
              <a:gd name="connsiteX5-121" fmla="*/ 685152 w 1281237"/>
              <a:gd name="connsiteY5-122" fmla="*/ 8939 h 1224436"/>
              <a:gd name="connsiteX6-123" fmla="*/ 595578 w 1281237"/>
              <a:gd name="connsiteY6-124" fmla="*/ 8938 h 1224436"/>
              <a:gd name="connsiteX7-125" fmla="*/ 29020 w 1281237"/>
              <a:gd name="connsiteY7-126" fmla="*/ 420567 h 1224436"/>
              <a:gd name="connsiteX8-127" fmla="*/ 1340 w 1281237"/>
              <a:gd name="connsiteY8-128" fmla="*/ 505757 h 1224436"/>
              <a:gd name="connsiteX9-129" fmla="*/ 217745 w 1281237"/>
              <a:gd name="connsiteY9-130" fmla="*/ 1171785 h 1224436"/>
              <a:gd name="connsiteX10-131" fmla="*/ 290211 w 1281237"/>
              <a:gd name="connsiteY10-132" fmla="*/ 1224436 h 1224436"/>
              <a:gd name="connsiteX0-133" fmla="*/ 290211 w 1283420"/>
              <a:gd name="connsiteY0-134" fmla="*/ 1224436 h 1224436"/>
              <a:gd name="connsiteX1-135" fmla="*/ 990516 w 1283420"/>
              <a:gd name="connsiteY1-136" fmla="*/ 1224436 h 1224436"/>
              <a:gd name="connsiteX2-137" fmla="*/ 1062983 w 1283420"/>
              <a:gd name="connsiteY2-138" fmla="*/ 1171786 h 1224436"/>
              <a:gd name="connsiteX3-139" fmla="*/ 1279389 w 1283420"/>
              <a:gd name="connsiteY3-140" fmla="*/ 505758 h 1224436"/>
              <a:gd name="connsiteX4-141" fmla="*/ 1251710 w 1283420"/>
              <a:gd name="connsiteY4-142" fmla="*/ 420568 h 1224436"/>
              <a:gd name="connsiteX5-143" fmla="*/ 685152 w 1283420"/>
              <a:gd name="connsiteY5-144" fmla="*/ 8939 h 1224436"/>
              <a:gd name="connsiteX6-145" fmla="*/ 595578 w 1283420"/>
              <a:gd name="connsiteY6-146" fmla="*/ 8938 h 1224436"/>
              <a:gd name="connsiteX7-147" fmla="*/ 29020 w 1283420"/>
              <a:gd name="connsiteY7-148" fmla="*/ 420567 h 1224436"/>
              <a:gd name="connsiteX8-149" fmla="*/ 1340 w 1283420"/>
              <a:gd name="connsiteY8-150" fmla="*/ 505757 h 1224436"/>
              <a:gd name="connsiteX9-151" fmla="*/ 217745 w 1283420"/>
              <a:gd name="connsiteY9-152" fmla="*/ 1171785 h 1224436"/>
              <a:gd name="connsiteX10-153" fmla="*/ 290211 w 1283420"/>
              <a:gd name="connsiteY10-154" fmla="*/ 1224436 h 1224436"/>
              <a:gd name="connsiteX0-155" fmla="*/ 290211 w 1283420"/>
              <a:gd name="connsiteY0-156" fmla="*/ 1224436 h 1224436"/>
              <a:gd name="connsiteX1-157" fmla="*/ 990516 w 1283420"/>
              <a:gd name="connsiteY1-158" fmla="*/ 1224436 h 1224436"/>
              <a:gd name="connsiteX2-159" fmla="*/ 1062983 w 1283420"/>
              <a:gd name="connsiteY2-160" fmla="*/ 1171786 h 1224436"/>
              <a:gd name="connsiteX3-161" fmla="*/ 1279389 w 1283420"/>
              <a:gd name="connsiteY3-162" fmla="*/ 505758 h 1224436"/>
              <a:gd name="connsiteX4-163" fmla="*/ 1251710 w 1283420"/>
              <a:gd name="connsiteY4-164" fmla="*/ 420568 h 1224436"/>
              <a:gd name="connsiteX5-165" fmla="*/ 685152 w 1283420"/>
              <a:gd name="connsiteY5-166" fmla="*/ 8939 h 1224436"/>
              <a:gd name="connsiteX6-167" fmla="*/ 595578 w 1283420"/>
              <a:gd name="connsiteY6-168" fmla="*/ 8938 h 1224436"/>
              <a:gd name="connsiteX7-169" fmla="*/ 29020 w 1283420"/>
              <a:gd name="connsiteY7-170" fmla="*/ 420567 h 1224436"/>
              <a:gd name="connsiteX8-171" fmla="*/ 1340 w 1283420"/>
              <a:gd name="connsiteY8-172" fmla="*/ 505757 h 1224436"/>
              <a:gd name="connsiteX9-173" fmla="*/ 217745 w 1283420"/>
              <a:gd name="connsiteY9-174" fmla="*/ 1171785 h 1224436"/>
              <a:gd name="connsiteX10-175" fmla="*/ 290211 w 1283420"/>
              <a:gd name="connsiteY10-176" fmla="*/ 1224436 h 1224436"/>
              <a:gd name="connsiteX0-177" fmla="*/ 290211 w 1283420"/>
              <a:gd name="connsiteY0-178" fmla="*/ 1224436 h 1224436"/>
              <a:gd name="connsiteX1-179" fmla="*/ 990516 w 1283420"/>
              <a:gd name="connsiteY1-180" fmla="*/ 1224436 h 1224436"/>
              <a:gd name="connsiteX2-181" fmla="*/ 1062983 w 1283420"/>
              <a:gd name="connsiteY2-182" fmla="*/ 1171786 h 1224436"/>
              <a:gd name="connsiteX3-183" fmla="*/ 1279389 w 1283420"/>
              <a:gd name="connsiteY3-184" fmla="*/ 505758 h 1224436"/>
              <a:gd name="connsiteX4-185" fmla="*/ 1251710 w 1283420"/>
              <a:gd name="connsiteY4-186" fmla="*/ 420568 h 1224436"/>
              <a:gd name="connsiteX5-187" fmla="*/ 685152 w 1283420"/>
              <a:gd name="connsiteY5-188" fmla="*/ 8939 h 1224436"/>
              <a:gd name="connsiteX6-189" fmla="*/ 595578 w 1283420"/>
              <a:gd name="connsiteY6-190" fmla="*/ 8938 h 1224436"/>
              <a:gd name="connsiteX7-191" fmla="*/ 29020 w 1283420"/>
              <a:gd name="connsiteY7-192" fmla="*/ 420567 h 1224436"/>
              <a:gd name="connsiteX8-193" fmla="*/ 1340 w 1283420"/>
              <a:gd name="connsiteY8-194" fmla="*/ 505757 h 1224436"/>
              <a:gd name="connsiteX9-195" fmla="*/ 217745 w 1283420"/>
              <a:gd name="connsiteY9-196" fmla="*/ 1171785 h 1224436"/>
              <a:gd name="connsiteX10-197" fmla="*/ 290211 w 1283420"/>
              <a:gd name="connsiteY10-198" fmla="*/ 1224436 h 1224436"/>
              <a:gd name="connsiteX0-199" fmla="*/ 290211 w 1283420"/>
              <a:gd name="connsiteY0-200" fmla="*/ 1224436 h 1224436"/>
              <a:gd name="connsiteX1-201" fmla="*/ 990516 w 1283420"/>
              <a:gd name="connsiteY1-202" fmla="*/ 1224436 h 1224436"/>
              <a:gd name="connsiteX2-203" fmla="*/ 1062983 w 1283420"/>
              <a:gd name="connsiteY2-204" fmla="*/ 1171786 h 1224436"/>
              <a:gd name="connsiteX3-205" fmla="*/ 1279389 w 1283420"/>
              <a:gd name="connsiteY3-206" fmla="*/ 505758 h 1224436"/>
              <a:gd name="connsiteX4-207" fmla="*/ 1251710 w 1283420"/>
              <a:gd name="connsiteY4-208" fmla="*/ 420568 h 1224436"/>
              <a:gd name="connsiteX5-209" fmla="*/ 685152 w 1283420"/>
              <a:gd name="connsiteY5-210" fmla="*/ 8939 h 1224436"/>
              <a:gd name="connsiteX6-211" fmla="*/ 595578 w 1283420"/>
              <a:gd name="connsiteY6-212" fmla="*/ 8938 h 1224436"/>
              <a:gd name="connsiteX7-213" fmla="*/ 29020 w 1283420"/>
              <a:gd name="connsiteY7-214" fmla="*/ 420567 h 1224436"/>
              <a:gd name="connsiteX8-215" fmla="*/ 1340 w 1283420"/>
              <a:gd name="connsiteY8-216" fmla="*/ 505757 h 1224436"/>
              <a:gd name="connsiteX9-217" fmla="*/ 217745 w 1283420"/>
              <a:gd name="connsiteY9-218" fmla="*/ 1171785 h 1224436"/>
              <a:gd name="connsiteX10-219" fmla="*/ 290211 w 1283420"/>
              <a:gd name="connsiteY10-220" fmla="*/ 1224436 h 1224436"/>
              <a:gd name="connsiteX0-221" fmla="*/ 290211 w 1283420"/>
              <a:gd name="connsiteY0-222" fmla="*/ 1230580 h 1230580"/>
              <a:gd name="connsiteX1-223" fmla="*/ 990516 w 1283420"/>
              <a:gd name="connsiteY1-224" fmla="*/ 1230580 h 1230580"/>
              <a:gd name="connsiteX2-225" fmla="*/ 1062983 w 1283420"/>
              <a:gd name="connsiteY2-226" fmla="*/ 1177930 h 1230580"/>
              <a:gd name="connsiteX3-227" fmla="*/ 1279389 w 1283420"/>
              <a:gd name="connsiteY3-228" fmla="*/ 511902 h 1230580"/>
              <a:gd name="connsiteX4-229" fmla="*/ 1251710 w 1283420"/>
              <a:gd name="connsiteY4-230" fmla="*/ 426712 h 1230580"/>
              <a:gd name="connsiteX5-231" fmla="*/ 685152 w 1283420"/>
              <a:gd name="connsiteY5-232" fmla="*/ 15083 h 1230580"/>
              <a:gd name="connsiteX6-233" fmla="*/ 595578 w 1283420"/>
              <a:gd name="connsiteY6-234" fmla="*/ 15082 h 1230580"/>
              <a:gd name="connsiteX7-235" fmla="*/ 29020 w 1283420"/>
              <a:gd name="connsiteY7-236" fmla="*/ 426711 h 1230580"/>
              <a:gd name="connsiteX8-237" fmla="*/ 1340 w 1283420"/>
              <a:gd name="connsiteY8-238" fmla="*/ 511901 h 1230580"/>
              <a:gd name="connsiteX9-239" fmla="*/ 217745 w 1283420"/>
              <a:gd name="connsiteY9-240" fmla="*/ 1177929 h 1230580"/>
              <a:gd name="connsiteX10-241" fmla="*/ 290211 w 1283420"/>
              <a:gd name="connsiteY10-242" fmla="*/ 1230580 h 1230580"/>
              <a:gd name="connsiteX0-243" fmla="*/ 290211 w 1283420"/>
              <a:gd name="connsiteY0-244" fmla="*/ 1230580 h 1230580"/>
              <a:gd name="connsiteX1-245" fmla="*/ 990516 w 1283420"/>
              <a:gd name="connsiteY1-246" fmla="*/ 1230580 h 1230580"/>
              <a:gd name="connsiteX2-247" fmla="*/ 1062983 w 1283420"/>
              <a:gd name="connsiteY2-248" fmla="*/ 1177930 h 1230580"/>
              <a:gd name="connsiteX3-249" fmla="*/ 1279389 w 1283420"/>
              <a:gd name="connsiteY3-250" fmla="*/ 511902 h 1230580"/>
              <a:gd name="connsiteX4-251" fmla="*/ 1251710 w 1283420"/>
              <a:gd name="connsiteY4-252" fmla="*/ 426712 h 1230580"/>
              <a:gd name="connsiteX5-253" fmla="*/ 685152 w 1283420"/>
              <a:gd name="connsiteY5-254" fmla="*/ 15083 h 1230580"/>
              <a:gd name="connsiteX6-255" fmla="*/ 595578 w 1283420"/>
              <a:gd name="connsiteY6-256" fmla="*/ 15082 h 1230580"/>
              <a:gd name="connsiteX7-257" fmla="*/ 29020 w 1283420"/>
              <a:gd name="connsiteY7-258" fmla="*/ 426711 h 1230580"/>
              <a:gd name="connsiteX8-259" fmla="*/ 1340 w 1283420"/>
              <a:gd name="connsiteY8-260" fmla="*/ 511901 h 1230580"/>
              <a:gd name="connsiteX9-261" fmla="*/ 217745 w 1283420"/>
              <a:gd name="connsiteY9-262" fmla="*/ 1177929 h 1230580"/>
              <a:gd name="connsiteX10-263" fmla="*/ 290211 w 1283420"/>
              <a:gd name="connsiteY10-264" fmla="*/ 1230580 h 1230580"/>
              <a:gd name="connsiteX0-265" fmla="*/ 290211 w 1283420"/>
              <a:gd name="connsiteY0-266" fmla="*/ 1230580 h 1230580"/>
              <a:gd name="connsiteX1-267" fmla="*/ 990516 w 1283420"/>
              <a:gd name="connsiteY1-268" fmla="*/ 1230580 h 1230580"/>
              <a:gd name="connsiteX2-269" fmla="*/ 1062983 w 1283420"/>
              <a:gd name="connsiteY2-270" fmla="*/ 1177930 h 1230580"/>
              <a:gd name="connsiteX3-271" fmla="*/ 1279389 w 1283420"/>
              <a:gd name="connsiteY3-272" fmla="*/ 511902 h 1230580"/>
              <a:gd name="connsiteX4-273" fmla="*/ 1251710 w 1283420"/>
              <a:gd name="connsiteY4-274" fmla="*/ 426712 h 1230580"/>
              <a:gd name="connsiteX5-275" fmla="*/ 685152 w 1283420"/>
              <a:gd name="connsiteY5-276" fmla="*/ 15083 h 1230580"/>
              <a:gd name="connsiteX6-277" fmla="*/ 595578 w 1283420"/>
              <a:gd name="connsiteY6-278" fmla="*/ 15082 h 1230580"/>
              <a:gd name="connsiteX7-279" fmla="*/ 29020 w 1283420"/>
              <a:gd name="connsiteY7-280" fmla="*/ 426711 h 1230580"/>
              <a:gd name="connsiteX8-281" fmla="*/ 1340 w 1283420"/>
              <a:gd name="connsiteY8-282" fmla="*/ 511901 h 1230580"/>
              <a:gd name="connsiteX9-283" fmla="*/ 217745 w 1283420"/>
              <a:gd name="connsiteY9-284" fmla="*/ 1177929 h 1230580"/>
              <a:gd name="connsiteX10-285" fmla="*/ 290211 w 1283420"/>
              <a:gd name="connsiteY10-286" fmla="*/ 1230580 h 1230580"/>
              <a:gd name="connsiteX0-287" fmla="*/ 288871 w 1282080"/>
              <a:gd name="connsiteY0-288" fmla="*/ 1230580 h 1230580"/>
              <a:gd name="connsiteX1-289" fmla="*/ 989176 w 1282080"/>
              <a:gd name="connsiteY1-290" fmla="*/ 1230580 h 1230580"/>
              <a:gd name="connsiteX2-291" fmla="*/ 1061643 w 1282080"/>
              <a:gd name="connsiteY2-292" fmla="*/ 1177930 h 1230580"/>
              <a:gd name="connsiteX3-293" fmla="*/ 1278049 w 1282080"/>
              <a:gd name="connsiteY3-294" fmla="*/ 511902 h 1230580"/>
              <a:gd name="connsiteX4-295" fmla="*/ 1250370 w 1282080"/>
              <a:gd name="connsiteY4-296" fmla="*/ 426712 h 1230580"/>
              <a:gd name="connsiteX5-297" fmla="*/ 683812 w 1282080"/>
              <a:gd name="connsiteY5-298" fmla="*/ 15083 h 1230580"/>
              <a:gd name="connsiteX6-299" fmla="*/ 594238 w 1282080"/>
              <a:gd name="connsiteY6-300" fmla="*/ 15082 h 1230580"/>
              <a:gd name="connsiteX7-301" fmla="*/ 27680 w 1282080"/>
              <a:gd name="connsiteY7-302" fmla="*/ 426711 h 1230580"/>
              <a:gd name="connsiteX8-303" fmla="*/ 0 w 1282080"/>
              <a:gd name="connsiteY8-304" fmla="*/ 511901 h 1230580"/>
              <a:gd name="connsiteX9-305" fmla="*/ 216405 w 1282080"/>
              <a:gd name="connsiteY9-306" fmla="*/ 1177929 h 1230580"/>
              <a:gd name="connsiteX10-307" fmla="*/ 288871 w 1282080"/>
              <a:gd name="connsiteY10-308" fmla="*/ 1230580 h 1230580"/>
              <a:gd name="connsiteX0-309" fmla="*/ 292900 w 1286109"/>
              <a:gd name="connsiteY0-310" fmla="*/ 1230580 h 1230580"/>
              <a:gd name="connsiteX1-311" fmla="*/ 993205 w 1286109"/>
              <a:gd name="connsiteY1-312" fmla="*/ 1230580 h 1230580"/>
              <a:gd name="connsiteX2-313" fmla="*/ 1065672 w 1286109"/>
              <a:gd name="connsiteY2-314" fmla="*/ 1177930 h 1230580"/>
              <a:gd name="connsiteX3-315" fmla="*/ 1282078 w 1286109"/>
              <a:gd name="connsiteY3-316" fmla="*/ 511902 h 1230580"/>
              <a:gd name="connsiteX4-317" fmla="*/ 1254399 w 1286109"/>
              <a:gd name="connsiteY4-318" fmla="*/ 426712 h 1230580"/>
              <a:gd name="connsiteX5-319" fmla="*/ 687841 w 1286109"/>
              <a:gd name="connsiteY5-320" fmla="*/ 15083 h 1230580"/>
              <a:gd name="connsiteX6-321" fmla="*/ 598267 w 1286109"/>
              <a:gd name="connsiteY6-322" fmla="*/ 15082 h 1230580"/>
              <a:gd name="connsiteX7-323" fmla="*/ 31709 w 1286109"/>
              <a:gd name="connsiteY7-324" fmla="*/ 426711 h 1230580"/>
              <a:gd name="connsiteX8-325" fmla="*/ 4029 w 1286109"/>
              <a:gd name="connsiteY8-326" fmla="*/ 511901 h 1230580"/>
              <a:gd name="connsiteX9-327" fmla="*/ 220434 w 1286109"/>
              <a:gd name="connsiteY9-328" fmla="*/ 1177929 h 1230580"/>
              <a:gd name="connsiteX10-329" fmla="*/ 292900 w 1286109"/>
              <a:gd name="connsiteY10-330" fmla="*/ 1230580 h 1230580"/>
              <a:gd name="connsiteX0-331" fmla="*/ 292900 w 1286109"/>
              <a:gd name="connsiteY0-332" fmla="*/ 1230580 h 1230580"/>
              <a:gd name="connsiteX1-333" fmla="*/ 993205 w 1286109"/>
              <a:gd name="connsiteY1-334" fmla="*/ 1230580 h 1230580"/>
              <a:gd name="connsiteX2-335" fmla="*/ 1065672 w 1286109"/>
              <a:gd name="connsiteY2-336" fmla="*/ 1177930 h 1230580"/>
              <a:gd name="connsiteX3-337" fmla="*/ 1282078 w 1286109"/>
              <a:gd name="connsiteY3-338" fmla="*/ 511902 h 1230580"/>
              <a:gd name="connsiteX4-339" fmla="*/ 1254399 w 1286109"/>
              <a:gd name="connsiteY4-340" fmla="*/ 426712 h 1230580"/>
              <a:gd name="connsiteX5-341" fmla="*/ 687841 w 1286109"/>
              <a:gd name="connsiteY5-342" fmla="*/ 15083 h 1230580"/>
              <a:gd name="connsiteX6-343" fmla="*/ 598267 w 1286109"/>
              <a:gd name="connsiteY6-344" fmla="*/ 15082 h 1230580"/>
              <a:gd name="connsiteX7-345" fmla="*/ 31709 w 1286109"/>
              <a:gd name="connsiteY7-346" fmla="*/ 426711 h 1230580"/>
              <a:gd name="connsiteX8-347" fmla="*/ 4029 w 1286109"/>
              <a:gd name="connsiteY8-348" fmla="*/ 511901 h 1230580"/>
              <a:gd name="connsiteX9-349" fmla="*/ 220434 w 1286109"/>
              <a:gd name="connsiteY9-350" fmla="*/ 1177929 h 1230580"/>
              <a:gd name="connsiteX10-351" fmla="*/ 292900 w 1286109"/>
              <a:gd name="connsiteY10-352" fmla="*/ 1230580 h 1230580"/>
              <a:gd name="connsiteX0-353" fmla="*/ 292900 w 1286109"/>
              <a:gd name="connsiteY0-354" fmla="*/ 1230580 h 1230580"/>
              <a:gd name="connsiteX1-355" fmla="*/ 993205 w 1286109"/>
              <a:gd name="connsiteY1-356" fmla="*/ 1230580 h 1230580"/>
              <a:gd name="connsiteX2-357" fmla="*/ 1065672 w 1286109"/>
              <a:gd name="connsiteY2-358" fmla="*/ 1177930 h 1230580"/>
              <a:gd name="connsiteX3-359" fmla="*/ 1282078 w 1286109"/>
              <a:gd name="connsiteY3-360" fmla="*/ 511902 h 1230580"/>
              <a:gd name="connsiteX4-361" fmla="*/ 1254399 w 1286109"/>
              <a:gd name="connsiteY4-362" fmla="*/ 426712 h 1230580"/>
              <a:gd name="connsiteX5-363" fmla="*/ 687841 w 1286109"/>
              <a:gd name="connsiteY5-364" fmla="*/ 15083 h 1230580"/>
              <a:gd name="connsiteX6-365" fmla="*/ 598267 w 1286109"/>
              <a:gd name="connsiteY6-366" fmla="*/ 15082 h 1230580"/>
              <a:gd name="connsiteX7-367" fmla="*/ 31709 w 1286109"/>
              <a:gd name="connsiteY7-368" fmla="*/ 426711 h 1230580"/>
              <a:gd name="connsiteX8-369" fmla="*/ 4029 w 1286109"/>
              <a:gd name="connsiteY8-370" fmla="*/ 511901 h 1230580"/>
              <a:gd name="connsiteX9-371" fmla="*/ 220434 w 1286109"/>
              <a:gd name="connsiteY9-372" fmla="*/ 1177929 h 1230580"/>
              <a:gd name="connsiteX10-373" fmla="*/ 292900 w 1286109"/>
              <a:gd name="connsiteY10-374" fmla="*/ 1230580 h 1230580"/>
              <a:gd name="connsiteX0-375" fmla="*/ 292900 w 1286109"/>
              <a:gd name="connsiteY0-376" fmla="*/ 1230580 h 1230580"/>
              <a:gd name="connsiteX1-377" fmla="*/ 993205 w 1286109"/>
              <a:gd name="connsiteY1-378" fmla="*/ 1230580 h 1230580"/>
              <a:gd name="connsiteX2-379" fmla="*/ 1065672 w 1286109"/>
              <a:gd name="connsiteY2-380" fmla="*/ 1177930 h 1230580"/>
              <a:gd name="connsiteX3-381" fmla="*/ 1282078 w 1286109"/>
              <a:gd name="connsiteY3-382" fmla="*/ 511902 h 1230580"/>
              <a:gd name="connsiteX4-383" fmla="*/ 1254399 w 1286109"/>
              <a:gd name="connsiteY4-384" fmla="*/ 426712 h 1230580"/>
              <a:gd name="connsiteX5-385" fmla="*/ 687841 w 1286109"/>
              <a:gd name="connsiteY5-386" fmla="*/ 15083 h 1230580"/>
              <a:gd name="connsiteX6-387" fmla="*/ 598267 w 1286109"/>
              <a:gd name="connsiteY6-388" fmla="*/ 15082 h 1230580"/>
              <a:gd name="connsiteX7-389" fmla="*/ 31709 w 1286109"/>
              <a:gd name="connsiteY7-390" fmla="*/ 426711 h 1230580"/>
              <a:gd name="connsiteX8-391" fmla="*/ 4029 w 1286109"/>
              <a:gd name="connsiteY8-392" fmla="*/ 511901 h 1230580"/>
              <a:gd name="connsiteX9-393" fmla="*/ 220434 w 1286109"/>
              <a:gd name="connsiteY9-394" fmla="*/ 1177929 h 1230580"/>
              <a:gd name="connsiteX10-395" fmla="*/ 292900 w 1286109"/>
              <a:gd name="connsiteY10-396" fmla="*/ 1230580 h 1230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86109" h="1230580">
                <a:moveTo>
                  <a:pt x="292900" y="1230580"/>
                </a:moveTo>
                <a:cubicBezTo>
                  <a:pt x="292900" y="1230580"/>
                  <a:pt x="993205" y="1230580"/>
                  <a:pt x="993205" y="1230580"/>
                </a:cubicBezTo>
                <a:cubicBezTo>
                  <a:pt x="1027419" y="1230580"/>
                  <a:pt x="1055099" y="1210470"/>
                  <a:pt x="1065672" y="1177930"/>
                </a:cubicBezTo>
                <a:cubicBezTo>
                  <a:pt x="1065672" y="1177930"/>
                  <a:pt x="1282079" y="511902"/>
                  <a:pt x="1282078" y="511902"/>
                </a:cubicBezTo>
                <a:cubicBezTo>
                  <a:pt x="1292652" y="479362"/>
                  <a:pt x="1282080" y="446822"/>
                  <a:pt x="1254399" y="426712"/>
                </a:cubicBezTo>
                <a:cubicBezTo>
                  <a:pt x="1254399" y="426712"/>
                  <a:pt x="687841" y="15083"/>
                  <a:pt x="687841" y="15083"/>
                </a:cubicBezTo>
                <a:cubicBezTo>
                  <a:pt x="660162" y="-5027"/>
                  <a:pt x="625947" y="-5028"/>
                  <a:pt x="598267" y="15082"/>
                </a:cubicBezTo>
                <a:cubicBezTo>
                  <a:pt x="598267" y="15082"/>
                  <a:pt x="31709" y="426711"/>
                  <a:pt x="31709" y="426711"/>
                </a:cubicBezTo>
                <a:cubicBezTo>
                  <a:pt x="4030" y="446822"/>
                  <a:pt x="-6543" y="479361"/>
                  <a:pt x="4029" y="511901"/>
                </a:cubicBezTo>
                <a:cubicBezTo>
                  <a:pt x="4030" y="511901"/>
                  <a:pt x="220435" y="1177929"/>
                  <a:pt x="220434" y="1177929"/>
                </a:cubicBezTo>
                <a:cubicBezTo>
                  <a:pt x="231008" y="1210469"/>
                  <a:pt x="258687" y="1230580"/>
                  <a:pt x="292900" y="123058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  <a:alpha val="100000"/>
                </a:schemeClr>
              </a:gs>
              <a:gs pos="64000">
                <a:schemeClr val="accent6">
                  <a:alpha val="100000"/>
                </a:schemeClr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0" name="任意多边形: 形状 9"/>
          <p:cNvSpPr/>
          <p:nvPr/>
        </p:nvSpPr>
        <p:spPr>
          <a:xfrm>
            <a:off x="6863715" y="3169920"/>
            <a:ext cx="1286109" cy="1230580"/>
          </a:xfrm>
          <a:custGeom>
            <a:avLst/>
            <a:gdLst>
              <a:gd name="connsiteX0" fmla="*/ 290211 w 1282096"/>
              <a:gd name="connsiteY0" fmla="*/ 1224436 h 1224436"/>
              <a:gd name="connsiteX1" fmla="*/ 990516 w 1282096"/>
              <a:gd name="connsiteY1" fmla="*/ 1224436 h 1224436"/>
              <a:gd name="connsiteX2" fmla="*/ 1062983 w 1282096"/>
              <a:gd name="connsiteY2" fmla="*/ 1171786 h 1224436"/>
              <a:gd name="connsiteX3" fmla="*/ 1279389 w 1282096"/>
              <a:gd name="connsiteY3" fmla="*/ 505758 h 1224436"/>
              <a:gd name="connsiteX4" fmla="*/ 1251710 w 1282096"/>
              <a:gd name="connsiteY4" fmla="*/ 420568 h 1224436"/>
              <a:gd name="connsiteX5" fmla="*/ 685152 w 1282096"/>
              <a:gd name="connsiteY5" fmla="*/ 8939 h 1224436"/>
              <a:gd name="connsiteX6" fmla="*/ 595578 w 1282096"/>
              <a:gd name="connsiteY6" fmla="*/ 8938 h 1224436"/>
              <a:gd name="connsiteX7" fmla="*/ 29020 w 1282096"/>
              <a:gd name="connsiteY7" fmla="*/ 420567 h 1224436"/>
              <a:gd name="connsiteX8" fmla="*/ 1340 w 1282096"/>
              <a:gd name="connsiteY8" fmla="*/ 505757 h 1224436"/>
              <a:gd name="connsiteX9" fmla="*/ 217745 w 1282096"/>
              <a:gd name="connsiteY9" fmla="*/ 1171785 h 1224436"/>
              <a:gd name="connsiteX10" fmla="*/ 290211 w 1282096"/>
              <a:gd name="connsiteY10" fmla="*/ 1224436 h 1224436"/>
              <a:gd name="connsiteX0-1" fmla="*/ 290211 w 1282096"/>
              <a:gd name="connsiteY0-2" fmla="*/ 1224436 h 1224436"/>
              <a:gd name="connsiteX1-3" fmla="*/ 990516 w 1282096"/>
              <a:gd name="connsiteY1-4" fmla="*/ 1224436 h 1224436"/>
              <a:gd name="connsiteX2-5" fmla="*/ 1062983 w 1282096"/>
              <a:gd name="connsiteY2-6" fmla="*/ 1171786 h 1224436"/>
              <a:gd name="connsiteX3-7" fmla="*/ 1279389 w 1282096"/>
              <a:gd name="connsiteY3-8" fmla="*/ 505758 h 1224436"/>
              <a:gd name="connsiteX4-9" fmla="*/ 1251710 w 1282096"/>
              <a:gd name="connsiteY4-10" fmla="*/ 420568 h 1224436"/>
              <a:gd name="connsiteX5-11" fmla="*/ 685152 w 1282096"/>
              <a:gd name="connsiteY5-12" fmla="*/ 8939 h 1224436"/>
              <a:gd name="connsiteX6-13" fmla="*/ 595578 w 1282096"/>
              <a:gd name="connsiteY6-14" fmla="*/ 8938 h 1224436"/>
              <a:gd name="connsiteX7-15" fmla="*/ 29020 w 1282096"/>
              <a:gd name="connsiteY7-16" fmla="*/ 420567 h 1224436"/>
              <a:gd name="connsiteX8-17" fmla="*/ 1340 w 1282096"/>
              <a:gd name="connsiteY8-18" fmla="*/ 505757 h 1224436"/>
              <a:gd name="connsiteX9-19" fmla="*/ 217745 w 1282096"/>
              <a:gd name="connsiteY9-20" fmla="*/ 1171785 h 1224436"/>
              <a:gd name="connsiteX10-21" fmla="*/ 290211 w 1282096"/>
              <a:gd name="connsiteY10-22" fmla="*/ 1224436 h 1224436"/>
              <a:gd name="connsiteX0-23" fmla="*/ 290211 w 1282096"/>
              <a:gd name="connsiteY0-24" fmla="*/ 1224436 h 1224436"/>
              <a:gd name="connsiteX1-25" fmla="*/ 990516 w 1282096"/>
              <a:gd name="connsiteY1-26" fmla="*/ 1224436 h 1224436"/>
              <a:gd name="connsiteX2-27" fmla="*/ 1062983 w 1282096"/>
              <a:gd name="connsiteY2-28" fmla="*/ 1171786 h 1224436"/>
              <a:gd name="connsiteX3-29" fmla="*/ 1279389 w 1282096"/>
              <a:gd name="connsiteY3-30" fmla="*/ 505758 h 1224436"/>
              <a:gd name="connsiteX4-31" fmla="*/ 1251710 w 1282096"/>
              <a:gd name="connsiteY4-32" fmla="*/ 420568 h 1224436"/>
              <a:gd name="connsiteX5-33" fmla="*/ 685152 w 1282096"/>
              <a:gd name="connsiteY5-34" fmla="*/ 8939 h 1224436"/>
              <a:gd name="connsiteX6-35" fmla="*/ 595578 w 1282096"/>
              <a:gd name="connsiteY6-36" fmla="*/ 8938 h 1224436"/>
              <a:gd name="connsiteX7-37" fmla="*/ 29020 w 1282096"/>
              <a:gd name="connsiteY7-38" fmla="*/ 420567 h 1224436"/>
              <a:gd name="connsiteX8-39" fmla="*/ 1340 w 1282096"/>
              <a:gd name="connsiteY8-40" fmla="*/ 505757 h 1224436"/>
              <a:gd name="connsiteX9-41" fmla="*/ 217745 w 1282096"/>
              <a:gd name="connsiteY9-42" fmla="*/ 1171785 h 1224436"/>
              <a:gd name="connsiteX10-43" fmla="*/ 290211 w 1282096"/>
              <a:gd name="connsiteY10-44" fmla="*/ 1224436 h 1224436"/>
              <a:gd name="connsiteX0-45" fmla="*/ 290211 w 1282096"/>
              <a:gd name="connsiteY0-46" fmla="*/ 1224436 h 1224436"/>
              <a:gd name="connsiteX1-47" fmla="*/ 990516 w 1282096"/>
              <a:gd name="connsiteY1-48" fmla="*/ 1224436 h 1224436"/>
              <a:gd name="connsiteX2-49" fmla="*/ 1062983 w 1282096"/>
              <a:gd name="connsiteY2-50" fmla="*/ 1171786 h 1224436"/>
              <a:gd name="connsiteX3-51" fmla="*/ 1279389 w 1282096"/>
              <a:gd name="connsiteY3-52" fmla="*/ 505758 h 1224436"/>
              <a:gd name="connsiteX4-53" fmla="*/ 1251710 w 1282096"/>
              <a:gd name="connsiteY4-54" fmla="*/ 420568 h 1224436"/>
              <a:gd name="connsiteX5-55" fmla="*/ 685152 w 1282096"/>
              <a:gd name="connsiteY5-56" fmla="*/ 8939 h 1224436"/>
              <a:gd name="connsiteX6-57" fmla="*/ 595578 w 1282096"/>
              <a:gd name="connsiteY6-58" fmla="*/ 8938 h 1224436"/>
              <a:gd name="connsiteX7-59" fmla="*/ 29020 w 1282096"/>
              <a:gd name="connsiteY7-60" fmla="*/ 420567 h 1224436"/>
              <a:gd name="connsiteX8-61" fmla="*/ 1340 w 1282096"/>
              <a:gd name="connsiteY8-62" fmla="*/ 505757 h 1224436"/>
              <a:gd name="connsiteX9-63" fmla="*/ 217745 w 1282096"/>
              <a:gd name="connsiteY9-64" fmla="*/ 1171785 h 1224436"/>
              <a:gd name="connsiteX10-65" fmla="*/ 290211 w 1282096"/>
              <a:gd name="connsiteY10-66" fmla="*/ 1224436 h 1224436"/>
              <a:gd name="connsiteX0-67" fmla="*/ 290211 w 1279747"/>
              <a:gd name="connsiteY0-68" fmla="*/ 1224436 h 1224436"/>
              <a:gd name="connsiteX1-69" fmla="*/ 990516 w 1279747"/>
              <a:gd name="connsiteY1-70" fmla="*/ 1224436 h 1224436"/>
              <a:gd name="connsiteX2-71" fmla="*/ 1062983 w 1279747"/>
              <a:gd name="connsiteY2-72" fmla="*/ 1171786 h 1224436"/>
              <a:gd name="connsiteX3-73" fmla="*/ 1279389 w 1279747"/>
              <a:gd name="connsiteY3-74" fmla="*/ 505758 h 1224436"/>
              <a:gd name="connsiteX4-75" fmla="*/ 1251710 w 1279747"/>
              <a:gd name="connsiteY4-76" fmla="*/ 420568 h 1224436"/>
              <a:gd name="connsiteX5-77" fmla="*/ 685152 w 1279747"/>
              <a:gd name="connsiteY5-78" fmla="*/ 8939 h 1224436"/>
              <a:gd name="connsiteX6-79" fmla="*/ 595578 w 1279747"/>
              <a:gd name="connsiteY6-80" fmla="*/ 8938 h 1224436"/>
              <a:gd name="connsiteX7-81" fmla="*/ 29020 w 1279747"/>
              <a:gd name="connsiteY7-82" fmla="*/ 420567 h 1224436"/>
              <a:gd name="connsiteX8-83" fmla="*/ 1340 w 1279747"/>
              <a:gd name="connsiteY8-84" fmla="*/ 505757 h 1224436"/>
              <a:gd name="connsiteX9-85" fmla="*/ 217745 w 1279747"/>
              <a:gd name="connsiteY9-86" fmla="*/ 1171785 h 1224436"/>
              <a:gd name="connsiteX10-87" fmla="*/ 290211 w 1279747"/>
              <a:gd name="connsiteY10-88" fmla="*/ 1224436 h 1224436"/>
              <a:gd name="connsiteX0-89" fmla="*/ 290211 w 1279389"/>
              <a:gd name="connsiteY0-90" fmla="*/ 1224436 h 1224436"/>
              <a:gd name="connsiteX1-91" fmla="*/ 990516 w 1279389"/>
              <a:gd name="connsiteY1-92" fmla="*/ 1224436 h 1224436"/>
              <a:gd name="connsiteX2-93" fmla="*/ 1062983 w 1279389"/>
              <a:gd name="connsiteY2-94" fmla="*/ 1171786 h 1224436"/>
              <a:gd name="connsiteX3-95" fmla="*/ 1279389 w 1279389"/>
              <a:gd name="connsiteY3-96" fmla="*/ 505758 h 1224436"/>
              <a:gd name="connsiteX4-97" fmla="*/ 1251710 w 1279389"/>
              <a:gd name="connsiteY4-98" fmla="*/ 420568 h 1224436"/>
              <a:gd name="connsiteX5-99" fmla="*/ 685152 w 1279389"/>
              <a:gd name="connsiteY5-100" fmla="*/ 8939 h 1224436"/>
              <a:gd name="connsiteX6-101" fmla="*/ 595578 w 1279389"/>
              <a:gd name="connsiteY6-102" fmla="*/ 8938 h 1224436"/>
              <a:gd name="connsiteX7-103" fmla="*/ 29020 w 1279389"/>
              <a:gd name="connsiteY7-104" fmla="*/ 420567 h 1224436"/>
              <a:gd name="connsiteX8-105" fmla="*/ 1340 w 1279389"/>
              <a:gd name="connsiteY8-106" fmla="*/ 505757 h 1224436"/>
              <a:gd name="connsiteX9-107" fmla="*/ 217745 w 1279389"/>
              <a:gd name="connsiteY9-108" fmla="*/ 1171785 h 1224436"/>
              <a:gd name="connsiteX10-109" fmla="*/ 290211 w 1279389"/>
              <a:gd name="connsiteY10-110" fmla="*/ 1224436 h 1224436"/>
              <a:gd name="connsiteX0-111" fmla="*/ 290211 w 1281237"/>
              <a:gd name="connsiteY0-112" fmla="*/ 1224436 h 1224436"/>
              <a:gd name="connsiteX1-113" fmla="*/ 990516 w 1281237"/>
              <a:gd name="connsiteY1-114" fmla="*/ 1224436 h 1224436"/>
              <a:gd name="connsiteX2-115" fmla="*/ 1062983 w 1281237"/>
              <a:gd name="connsiteY2-116" fmla="*/ 1171786 h 1224436"/>
              <a:gd name="connsiteX3-117" fmla="*/ 1279389 w 1281237"/>
              <a:gd name="connsiteY3-118" fmla="*/ 505758 h 1224436"/>
              <a:gd name="connsiteX4-119" fmla="*/ 1251710 w 1281237"/>
              <a:gd name="connsiteY4-120" fmla="*/ 420568 h 1224436"/>
              <a:gd name="connsiteX5-121" fmla="*/ 685152 w 1281237"/>
              <a:gd name="connsiteY5-122" fmla="*/ 8939 h 1224436"/>
              <a:gd name="connsiteX6-123" fmla="*/ 595578 w 1281237"/>
              <a:gd name="connsiteY6-124" fmla="*/ 8938 h 1224436"/>
              <a:gd name="connsiteX7-125" fmla="*/ 29020 w 1281237"/>
              <a:gd name="connsiteY7-126" fmla="*/ 420567 h 1224436"/>
              <a:gd name="connsiteX8-127" fmla="*/ 1340 w 1281237"/>
              <a:gd name="connsiteY8-128" fmla="*/ 505757 h 1224436"/>
              <a:gd name="connsiteX9-129" fmla="*/ 217745 w 1281237"/>
              <a:gd name="connsiteY9-130" fmla="*/ 1171785 h 1224436"/>
              <a:gd name="connsiteX10-131" fmla="*/ 290211 w 1281237"/>
              <a:gd name="connsiteY10-132" fmla="*/ 1224436 h 1224436"/>
              <a:gd name="connsiteX0-133" fmla="*/ 290211 w 1283420"/>
              <a:gd name="connsiteY0-134" fmla="*/ 1224436 h 1224436"/>
              <a:gd name="connsiteX1-135" fmla="*/ 990516 w 1283420"/>
              <a:gd name="connsiteY1-136" fmla="*/ 1224436 h 1224436"/>
              <a:gd name="connsiteX2-137" fmla="*/ 1062983 w 1283420"/>
              <a:gd name="connsiteY2-138" fmla="*/ 1171786 h 1224436"/>
              <a:gd name="connsiteX3-139" fmla="*/ 1279389 w 1283420"/>
              <a:gd name="connsiteY3-140" fmla="*/ 505758 h 1224436"/>
              <a:gd name="connsiteX4-141" fmla="*/ 1251710 w 1283420"/>
              <a:gd name="connsiteY4-142" fmla="*/ 420568 h 1224436"/>
              <a:gd name="connsiteX5-143" fmla="*/ 685152 w 1283420"/>
              <a:gd name="connsiteY5-144" fmla="*/ 8939 h 1224436"/>
              <a:gd name="connsiteX6-145" fmla="*/ 595578 w 1283420"/>
              <a:gd name="connsiteY6-146" fmla="*/ 8938 h 1224436"/>
              <a:gd name="connsiteX7-147" fmla="*/ 29020 w 1283420"/>
              <a:gd name="connsiteY7-148" fmla="*/ 420567 h 1224436"/>
              <a:gd name="connsiteX8-149" fmla="*/ 1340 w 1283420"/>
              <a:gd name="connsiteY8-150" fmla="*/ 505757 h 1224436"/>
              <a:gd name="connsiteX9-151" fmla="*/ 217745 w 1283420"/>
              <a:gd name="connsiteY9-152" fmla="*/ 1171785 h 1224436"/>
              <a:gd name="connsiteX10-153" fmla="*/ 290211 w 1283420"/>
              <a:gd name="connsiteY10-154" fmla="*/ 1224436 h 1224436"/>
              <a:gd name="connsiteX0-155" fmla="*/ 290211 w 1283420"/>
              <a:gd name="connsiteY0-156" fmla="*/ 1224436 h 1224436"/>
              <a:gd name="connsiteX1-157" fmla="*/ 990516 w 1283420"/>
              <a:gd name="connsiteY1-158" fmla="*/ 1224436 h 1224436"/>
              <a:gd name="connsiteX2-159" fmla="*/ 1062983 w 1283420"/>
              <a:gd name="connsiteY2-160" fmla="*/ 1171786 h 1224436"/>
              <a:gd name="connsiteX3-161" fmla="*/ 1279389 w 1283420"/>
              <a:gd name="connsiteY3-162" fmla="*/ 505758 h 1224436"/>
              <a:gd name="connsiteX4-163" fmla="*/ 1251710 w 1283420"/>
              <a:gd name="connsiteY4-164" fmla="*/ 420568 h 1224436"/>
              <a:gd name="connsiteX5-165" fmla="*/ 685152 w 1283420"/>
              <a:gd name="connsiteY5-166" fmla="*/ 8939 h 1224436"/>
              <a:gd name="connsiteX6-167" fmla="*/ 595578 w 1283420"/>
              <a:gd name="connsiteY6-168" fmla="*/ 8938 h 1224436"/>
              <a:gd name="connsiteX7-169" fmla="*/ 29020 w 1283420"/>
              <a:gd name="connsiteY7-170" fmla="*/ 420567 h 1224436"/>
              <a:gd name="connsiteX8-171" fmla="*/ 1340 w 1283420"/>
              <a:gd name="connsiteY8-172" fmla="*/ 505757 h 1224436"/>
              <a:gd name="connsiteX9-173" fmla="*/ 217745 w 1283420"/>
              <a:gd name="connsiteY9-174" fmla="*/ 1171785 h 1224436"/>
              <a:gd name="connsiteX10-175" fmla="*/ 290211 w 1283420"/>
              <a:gd name="connsiteY10-176" fmla="*/ 1224436 h 1224436"/>
              <a:gd name="connsiteX0-177" fmla="*/ 290211 w 1283420"/>
              <a:gd name="connsiteY0-178" fmla="*/ 1224436 h 1224436"/>
              <a:gd name="connsiteX1-179" fmla="*/ 990516 w 1283420"/>
              <a:gd name="connsiteY1-180" fmla="*/ 1224436 h 1224436"/>
              <a:gd name="connsiteX2-181" fmla="*/ 1062983 w 1283420"/>
              <a:gd name="connsiteY2-182" fmla="*/ 1171786 h 1224436"/>
              <a:gd name="connsiteX3-183" fmla="*/ 1279389 w 1283420"/>
              <a:gd name="connsiteY3-184" fmla="*/ 505758 h 1224436"/>
              <a:gd name="connsiteX4-185" fmla="*/ 1251710 w 1283420"/>
              <a:gd name="connsiteY4-186" fmla="*/ 420568 h 1224436"/>
              <a:gd name="connsiteX5-187" fmla="*/ 685152 w 1283420"/>
              <a:gd name="connsiteY5-188" fmla="*/ 8939 h 1224436"/>
              <a:gd name="connsiteX6-189" fmla="*/ 595578 w 1283420"/>
              <a:gd name="connsiteY6-190" fmla="*/ 8938 h 1224436"/>
              <a:gd name="connsiteX7-191" fmla="*/ 29020 w 1283420"/>
              <a:gd name="connsiteY7-192" fmla="*/ 420567 h 1224436"/>
              <a:gd name="connsiteX8-193" fmla="*/ 1340 w 1283420"/>
              <a:gd name="connsiteY8-194" fmla="*/ 505757 h 1224436"/>
              <a:gd name="connsiteX9-195" fmla="*/ 217745 w 1283420"/>
              <a:gd name="connsiteY9-196" fmla="*/ 1171785 h 1224436"/>
              <a:gd name="connsiteX10-197" fmla="*/ 290211 w 1283420"/>
              <a:gd name="connsiteY10-198" fmla="*/ 1224436 h 1224436"/>
              <a:gd name="connsiteX0-199" fmla="*/ 290211 w 1283420"/>
              <a:gd name="connsiteY0-200" fmla="*/ 1224436 h 1224436"/>
              <a:gd name="connsiteX1-201" fmla="*/ 990516 w 1283420"/>
              <a:gd name="connsiteY1-202" fmla="*/ 1224436 h 1224436"/>
              <a:gd name="connsiteX2-203" fmla="*/ 1062983 w 1283420"/>
              <a:gd name="connsiteY2-204" fmla="*/ 1171786 h 1224436"/>
              <a:gd name="connsiteX3-205" fmla="*/ 1279389 w 1283420"/>
              <a:gd name="connsiteY3-206" fmla="*/ 505758 h 1224436"/>
              <a:gd name="connsiteX4-207" fmla="*/ 1251710 w 1283420"/>
              <a:gd name="connsiteY4-208" fmla="*/ 420568 h 1224436"/>
              <a:gd name="connsiteX5-209" fmla="*/ 685152 w 1283420"/>
              <a:gd name="connsiteY5-210" fmla="*/ 8939 h 1224436"/>
              <a:gd name="connsiteX6-211" fmla="*/ 595578 w 1283420"/>
              <a:gd name="connsiteY6-212" fmla="*/ 8938 h 1224436"/>
              <a:gd name="connsiteX7-213" fmla="*/ 29020 w 1283420"/>
              <a:gd name="connsiteY7-214" fmla="*/ 420567 h 1224436"/>
              <a:gd name="connsiteX8-215" fmla="*/ 1340 w 1283420"/>
              <a:gd name="connsiteY8-216" fmla="*/ 505757 h 1224436"/>
              <a:gd name="connsiteX9-217" fmla="*/ 217745 w 1283420"/>
              <a:gd name="connsiteY9-218" fmla="*/ 1171785 h 1224436"/>
              <a:gd name="connsiteX10-219" fmla="*/ 290211 w 1283420"/>
              <a:gd name="connsiteY10-220" fmla="*/ 1224436 h 1224436"/>
              <a:gd name="connsiteX0-221" fmla="*/ 290211 w 1283420"/>
              <a:gd name="connsiteY0-222" fmla="*/ 1230580 h 1230580"/>
              <a:gd name="connsiteX1-223" fmla="*/ 990516 w 1283420"/>
              <a:gd name="connsiteY1-224" fmla="*/ 1230580 h 1230580"/>
              <a:gd name="connsiteX2-225" fmla="*/ 1062983 w 1283420"/>
              <a:gd name="connsiteY2-226" fmla="*/ 1177930 h 1230580"/>
              <a:gd name="connsiteX3-227" fmla="*/ 1279389 w 1283420"/>
              <a:gd name="connsiteY3-228" fmla="*/ 511902 h 1230580"/>
              <a:gd name="connsiteX4-229" fmla="*/ 1251710 w 1283420"/>
              <a:gd name="connsiteY4-230" fmla="*/ 426712 h 1230580"/>
              <a:gd name="connsiteX5-231" fmla="*/ 685152 w 1283420"/>
              <a:gd name="connsiteY5-232" fmla="*/ 15083 h 1230580"/>
              <a:gd name="connsiteX6-233" fmla="*/ 595578 w 1283420"/>
              <a:gd name="connsiteY6-234" fmla="*/ 15082 h 1230580"/>
              <a:gd name="connsiteX7-235" fmla="*/ 29020 w 1283420"/>
              <a:gd name="connsiteY7-236" fmla="*/ 426711 h 1230580"/>
              <a:gd name="connsiteX8-237" fmla="*/ 1340 w 1283420"/>
              <a:gd name="connsiteY8-238" fmla="*/ 511901 h 1230580"/>
              <a:gd name="connsiteX9-239" fmla="*/ 217745 w 1283420"/>
              <a:gd name="connsiteY9-240" fmla="*/ 1177929 h 1230580"/>
              <a:gd name="connsiteX10-241" fmla="*/ 290211 w 1283420"/>
              <a:gd name="connsiteY10-242" fmla="*/ 1230580 h 1230580"/>
              <a:gd name="connsiteX0-243" fmla="*/ 290211 w 1283420"/>
              <a:gd name="connsiteY0-244" fmla="*/ 1230580 h 1230580"/>
              <a:gd name="connsiteX1-245" fmla="*/ 990516 w 1283420"/>
              <a:gd name="connsiteY1-246" fmla="*/ 1230580 h 1230580"/>
              <a:gd name="connsiteX2-247" fmla="*/ 1062983 w 1283420"/>
              <a:gd name="connsiteY2-248" fmla="*/ 1177930 h 1230580"/>
              <a:gd name="connsiteX3-249" fmla="*/ 1279389 w 1283420"/>
              <a:gd name="connsiteY3-250" fmla="*/ 511902 h 1230580"/>
              <a:gd name="connsiteX4-251" fmla="*/ 1251710 w 1283420"/>
              <a:gd name="connsiteY4-252" fmla="*/ 426712 h 1230580"/>
              <a:gd name="connsiteX5-253" fmla="*/ 685152 w 1283420"/>
              <a:gd name="connsiteY5-254" fmla="*/ 15083 h 1230580"/>
              <a:gd name="connsiteX6-255" fmla="*/ 595578 w 1283420"/>
              <a:gd name="connsiteY6-256" fmla="*/ 15082 h 1230580"/>
              <a:gd name="connsiteX7-257" fmla="*/ 29020 w 1283420"/>
              <a:gd name="connsiteY7-258" fmla="*/ 426711 h 1230580"/>
              <a:gd name="connsiteX8-259" fmla="*/ 1340 w 1283420"/>
              <a:gd name="connsiteY8-260" fmla="*/ 511901 h 1230580"/>
              <a:gd name="connsiteX9-261" fmla="*/ 217745 w 1283420"/>
              <a:gd name="connsiteY9-262" fmla="*/ 1177929 h 1230580"/>
              <a:gd name="connsiteX10-263" fmla="*/ 290211 w 1283420"/>
              <a:gd name="connsiteY10-264" fmla="*/ 1230580 h 1230580"/>
              <a:gd name="connsiteX0-265" fmla="*/ 290211 w 1283420"/>
              <a:gd name="connsiteY0-266" fmla="*/ 1230580 h 1230580"/>
              <a:gd name="connsiteX1-267" fmla="*/ 990516 w 1283420"/>
              <a:gd name="connsiteY1-268" fmla="*/ 1230580 h 1230580"/>
              <a:gd name="connsiteX2-269" fmla="*/ 1062983 w 1283420"/>
              <a:gd name="connsiteY2-270" fmla="*/ 1177930 h 1230580"/>
              <a:gd name="connsiteX3-271" fmla="*/ 1279389 w 1283420"/>
              <a:gd name="connsiteY3-272" fmla="*/ 511902 h 1230580"/>
              <a:gd name="connsiteX4-273" fmla="*/ 1251710 w 1283420"/>
              <a:gd name="connsiteY4-274" fmla="*/ 426712 h 1230580"/>
              <a:gd name="connsiteX5-275" fmla="*/ 685152 w 1283420"/>
              <a:gd name="connsiteY5-276" fmla="*/ 15083 h 1230580"/>
              <a:gd name="connsiteX6-277" fmla="*/ 595578 w 1283420"/>
              <a:gd name="connsiteY6-278" fmla="*/ 15082 h 1230580"/>
              <a:gd name="connsiteX7-279" fmla="*/ 29020 w 1283420"/>
              <a:gd name="connsiteY7-280" fmla="*/ 426711 h 1230580"/>
              <a:gd name="connsiteX8-281" fmla="*/ 1340 w 1283420"/>
              <a:gd name="connsiteY8-282" fmla="*/ 511901 h 1230580"/>
              <a:gd name="connsiteX9-283" fmla="*/ 217745 w 1283420"/>
              <a:gd name="connsiteY9-284" fmla="*/ 1177929 h 1230580"/>
              <a:gd name="connsiteX10-285" fmla="*/ 290211 w 1283420"/>
              <a:gd name="connsiteY10-286" fmla="*/ 1230580 h 1230580"/>
              <a:gd name="connsiteX0-287" fmla="*/ 288871 w 1282080"/>
              <a:gd name="connsiteY0-288" fmla="*/ 1230580 h 1230580"/>
              <a:gd name="connsiteX1-289" fmla="*/ 989176 w 1282080"/>
              <a:gd name="connsiteY1-290" fmla="*/ 1230580 h 1230580"/>
              <a:gd name="connsiteX2-291" fmla="*/ 1061643 w 1282080"/>
              <a:gd name="connsiteY2-292" fmla="*/ 1177930 h 1230580"/>
              <a:gd name="connsiteX3-293" fmla="*/ 1278049 w 1282080"/>
              <a:gd name="connsiteY3-294" fmla="*/ 511902 h 1230580"/>
              <a:gd name="connsiteX4-295" fmla="*/ 1250370 w 1282080"/>
              <a:gd name="connsiteY4-296" fmla="*/ 426712 h 1230580"/>
              <a:gd name="connsiteX5-297" fmla="*/ 683812 w 1282080"/>
              <a:gd name="connsiteY5-298" fmla="*/ 15083 h 1230580"/>
              <a:gd name="connsiteX6-299" fmla="*/ 594238 w 1282080"/>
              <a:gd name="connsiteY6-300" fmla="*/ 15082 h 1230580"/>
              <a:gd name="connsiteX7-301" fmla="*/ 27680 w 1282080"/>
              <a:gd name="connsiteY7-302" fmla="*/ 426711 h 1230580"/>
              <a:gd name="connsiteX8-303" fmla="*/ 0 w 1282080"/>
              <a:gd name="connsiteY8-304" fmla="*/ 511901 h 1230580"/>
              <a:gd name="connsiteX9-305" fmla="*/ 216405 w 1282080"/>
              <a:gd name="connsiteY9-306" fmla="*/ 1177929 h 1230580"/>
              <a:gd name="connsiteX10-307" fmla="*/ 288871 w 1282080"/>
              <a:gd name="connsiteY10-308" fmla="*/ 1230580 h 1230580"/>
              <a:gd name="connsiteX0-309" fmla="*/ 292900 w 1286109"/>
              <a:gd name="connsiteY0-310" fmla="*/ 1230580 h 1230580"/>
              <a:gd name="connsiteX1-311" fmla="*/ 993205 w 1286109"/>
              <a:gd name="connsiteY1-312" fmla="*/ 1230580 h 1230580"/>
              <a:gd name="connsiteX2-313" fmla="*/ 1065672 w 1286109"/>
              <a:gd name="connsiteY2-314" fmla="*/ 1177930 h 1230580"/>
              <a:gd name="connsiteX3-315" fmla="*/ 1282078 w 1286109"/>
              <a:gd name="connsiteY3-316" fmla="*/ 511902 h 1230580"/>
              <a:gd name="connsiteX4-317" fmla="*/ 1254399 w 1286109"/>
              <a:gd name="connsiteY4-318" fmla="*/ 426712 h 1230580"/>
              <a:gd name="connsiteX5-319" fmla="*/ 687841 w 1286109"/>
              <a:gd name="connsiteY5-320" fmla="*/ 15083 h 1230580"/>
              <a:gd name="connsiteX6-321" fmla="*/ 598267 w 1286109"/>
              <a:gd name="connsiteY6-322" fmla="*/ 15082 h 1230580"/>
              <a:gd name="connsiteX7-323" fmla="*/ 31709 w 1286109"/>
              <a:gd name="connsiteY7-324" fmla="*/ 426711 h 1230580"/>
              <a:gd name="connsiteX8-325" fmla="*/ 4029 w 1286109"/>
              <a:gd name="connsiteY8-326" fmla="*/ 511901 h 1230580"/>
              <a:gd name="connsiteX9-327" fmla="*/ 220434 w 1286109"/>
              <a:gd name="connsiteY9-328" fmla="*/ 1177929 h 1230580"/>
              <a:gd name="connsiteX10-329" fmla="*/ 292900 w 1286109"/>
              <a:gd name="connsiteY10-330" fmla="*/ 1230580 h 1230580"/>
              <a:gd name="connsiteX0-331" fmla="*/ 292900 w 1286109"/>
              <a:gd name="connsiteY0-332" fmla="*/ 1230580 h 1230580"/>
              <a:gd name="connsiteX1-333" fmla="*/ 993205 w 1286109"/>
              <a:gd name="connsiteY1-334" fmla="*/ 1230580 h 1230580"/>
              <a:gd name="connsiteX2-335" fmla="*/ 1065672 w 1286109"/>
              <a:gd name="connsiteY2-336" fmla="*/ 1177930 h 1230580"/>
              <a:gd name="connsiteX3-337" fmla="*/ 1282078 w 1286109"/>
              <a:gd name="connsiteY3-338" fmla="*/ 511902 h 1230580"/>
              <a:gd name="connsiteX4-339" fmla="*/ 1254399 w 1286109"/>
              <a:gd name="connsiteY4-340" fmla="*/ 426712 h 1230580"/>
              <a:gd name="connsiteX5-341" fmla="*/ 687841 w 1286109"/>
              <a:gd name="connsiteY5-342" fmla="*/ 15083 h 1230580"/>
              <a:gd name="connsiteX6-343" fmla="*/ 598267 w 1286109"/>
              <a:gd name="connsiteY6-344" fmla="*/ 15082 h 1230580"/>
              <a:gd name="connsiteX7-345" fmla="*/ 31709 w 1286109"/>
              <a:gd name="connsiteY7-346" fmla="*/ 426711 h 1230580"/>
              <a:gd name="connsiteX8-347" fmla="*/ 4029 w 1286109"/>
              <a:gd name="connsiteY8-348" fmla="*/ 511901 h 1230580"/>
              <a:gd name="connsiteX9-349" fmla="*/ 220434 w 1286109"/>
              <a:gd name="connsiteY9-350" fmla="*/ 1177929 h 1230580"/>
              <a:gd name="connsiteX10-351" fmla="*/ 292900 w 1286109"/>
              <a:gd name="connsiteY10-352" fmla="*/ 1230580 h 1230580"/>
              <a:gd name="connsiteX0-353" fmla="*/ 292900 w 1286109"/>
              <a:gd name="connsiteY0-354" fmla="*/ 1230580 h 1230580"/>
              <a:gd name="connsiteX1-355" fmla="*/ 993205 w 1286109"/>
              <a:gd name="connsiteY1-356" fmla="*/ 1230580 h 1230580"/>
              <a:gd name="connsiteX2-357" fmla="*/ 1065672 w 1286109"/>
              <a:gd name="connsiteY2-358" fmla="*/ 1177930 h 1230580"/>
              <a:gd name="connsiteX3-359" fmla="*/ 1282078 w 1286109"/>
              <a:gd name="connsiteY3-360" fmla="*/ 511902 h 1230580"/>
              <a:gd name="connsiteX4-361" fmla="*/ 1254399 w 1286109"/>
              <a:gd name="connsiteY4-362" fmla="*/ 426712 h 1230580"/>
              <a:gd name="connsiteX5-363" fmla="*/ 687841 w 1286109"/>
              <a:gd name="connsiteY5-364" fmla="*/ 15083 h 1230580"/>
              <a:gd name="connsiteX6-365" fmla="*/ 598267 w 1286109"/>
              <a:gd name="connsiteY6-366" fmla="*/ 15082 h 1230580"/>
              <a:gd name="connsiteX7-367" fmla="*/ 31709 w 1286109"/>
              <a:gd name="connsiteY7-368" fmla="*/ 426711 h 1230580"/>
              <a:gd name="connsiteX8-369" fmla="*/ 4029 w 1286109"/>
              <a:gd name="connsiteY8-370" fmla="*/ 511901 h 1230580"/>
              <a:gd name="connsiteX9-371" fmla="*/ 220434 w 1286109"/>
              <a:gd name="connsiteY9-372" fmla="*/ 1177929 h 1230580"/>
              <a:gd name="connsiteX10-373" fmla="*/ 292900 w 1286109"/>
              <a:gd name="connsiteY10-374" fmla="*/ 1230580 h 1230580"/>
              <a:gd name="connsiteX0-375" fmla="*/ 292900 w 1286109"/>
              <a:gd name="connsiteY0-376" fmla="*/ 1230580 h 1230580"/>
              <a:gd name="connsiteX1-377" fmla="*/ 993205 w 1286109"/>
              <a:gd name="connsiteY1-378" fmla="*/ 1230580 h 1230580"/>
              <a:gd name="connsiteX2-379" fmla="*/ 1065672 w 1286109"/>
              <a:gd name="connsiteY2-380" fmla="*/ 1177930 h 1230580"/>
              <a:gd name="connsiteX3-381" fmla="*/ 1282078 w 1286109"/>
              <a:gd name="connsiteY3-382" fmla="*/ 511902 h 1230580"/>
              <a:gd name="connsiteX4-383" fmla="*/ 1254399 w 1286109"/>
              <a:gd name="connsiteY4-384" fmla="*/ 426712 h 1230580"/>
              <a:gd name="connsiteX5-385" fmla="*/ 687841 w 1286109"/>
              <a:gd name="connsiteY5-386" fmla="*/ 15083 h 1230580"/>
              <a:gd name="connsiteX6-387" fmla="*/ 598267 w 1286109"/>
              <a:gd name="connsiteY6-388" fmla="*/ 15082 h 1230580"/>
              <a:gd name="connsiteX7-389" fmla="*/ 31709 w 1286109"/>
              <a:gd name="connsiteY7-390" fmla="*/ 426711 h 1230580"/>
              <a:gd name="connsiteX8-391" fmla="*/ 4029 w 1286109"/>
              <a:gd name="connsiteY8-392" fmla="*/ 511901 h 1230580"/>
              <a:gd name="connsiteX9-393" fmla="*/ 220434 w 1286109"/>
              <a:gd name="connsiteY9-394" fmla="*/ 1177929 h 1230580"/>
              <a:gd name="connsiteX10-395" fmla="*/ 292900 w 1286109"/>
              <a:gd name="connsiteY10-396" fmla="*/ 1230580 h 1230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86109" h="1230580">
                <a:moveTo>
                  <a:pt x="292900" y="1230580"/>
                </a:moveTo>
                <a:cubicBezTo>
                  <a:pt x="292900" y="1230580"/>
                  <a:pt x="993205" y="1230580"/>
                  <a:pt x="993205" y="1230580"/>
                </a:cubicBezTo>
                <a:cubicBezTo>
                  <a:pt x="1027419" y="1230580"/>
                  <a:pt x="1055099" y="1210470"/>
                  <a:pt x="1065672" y="1177930"/>
                </a:cubicBezTo>
                <a:cubicBezTo>
                  <a:pt x="1065672" y="1177930"/>
                  <a:pt x="1282079" y="511902"/>
                  <a:pt x="1282078" y="511902"/>
                </a:cubicBezTo>
                <a:cubicBezTo>
                  <a:pt x="1292652" y="479362"/>
                  <a:pt x="1282080" y="446822"/>
                  <a:pt x="1254399" y="426712"/>
                </a:cubicBezTo>
                <a:cubicBezTo>
                  <a:pt x="1254399" y="426712"/>
                  <a:pt x="687841" y="15083"/>
                  <a:pt x="687841" y="15083"/>
                </a:cubicBezTo>
                <a:cubicBezTo>
                  <a:pt x="660162" y="-5027"/>
                  <a:pt x="625947" y="-5028"/>
                  <a:pt x="598267" y="15082"/>
                </a:cubicBezTo>
                <a:cubicBezTo>
                  <a:pt x="598267" y="15082"/>
                  <a:pt x="31709" y="426711"/>
                  <a:pt x="31709" y="426711"/>
                </a:cubicBezTo>
                <a:cubicBezTo>
                  <a:pt x="4030" y="446822"/>
                  <a:pt x="-6543" y="479361"/>
                  <a:pt x="4029" y="511901"/>
                </a:cubicBezTo>
                <a:cubicBezTo>
                  <a:pt x="4030" y="511901"/>
                  <a:pt x="220435" y="1177929"/>
                  <a:pt x="220434" y="1177929"/>
                </a:cubicBezTo>
                <a:cubicBezTo>
                  <a:pt x="231008" y="1210469"/>
                  <a:pt x="258687" y="1230580"/>
                  <a:pt x="292900" y="123058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  <a:alpha val="100000"/>
                </a:schemeClr>
              </a:gs>
              <a:gs pos="64000">
                <a:schemeClr val="accent6">
                  <a:alpha val="100000"/>
                </a:schemeClr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1" name="图片 4" descr="32313538383938393b32313538373837343bb9abd5c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2955" y="2245360"/>
            <a:ext cx="288000" cy="288000"/>
          </a:xfrm>
          <a:prstGeom prst="rect">
            <a:avLst/>
          </a:prstGeom>
        </p:spPr>
      </p:pic>
      <p:sp>
        <p:nvSpPr>
          <p:cNvPr id="162" name="任意多边形: 形状 8"/>
          <p:cNvSpPr/>
          <p:nvPr/>
        </p:nvSpPr>
        <p:spPr>
          <a:xfrm>
            <a:off x="4534535" y="2710180"/>
            <a:ext cx="2949181" cy="2822146"/>
          </a:xfrm>
          <a:custGeom>
            <a:avLst/>
            <a:gdLst>
              <a:gd name="connsiteX0" fmla="*/ 667293 w 2939851"/>
              <a:gd name="connsiteY0" fmla="*/ 2807807 h 2807807"/>
              <a:gd name="connsiteX1" fmla="*/ 2269339 w 2939851"/>
              <a:gd name="connsiteY1" fmla="*/ 2807807 h 2807807"/>
              <a:gd name="connsiteX2" fmla="*/ 2438440 w 2939851"/>
              <a:gd name="connsiteY2" fmla="*/ 2684942 h 2807807"/>
              <a:gd name="connsiteX3" fmla="*/ 2933499 w 2939851"/>
              <a:gd name="connsiteY3" fmla="*/ 1161305 h 2807807"/>
              <a:gd name="connsiteX4" fmla="*/ 2868902 w 2939851"/>
              <a:gd name="connsiteY4" fmla="*/ 962514 h 2807807"/>
              <a:gd name="connsiteX5" fmla="*/ 1572819 w 2939851"/>
              <a:gd name="connsiteY5" fmla="*/ 20854 h 2807807"/>
              <a:gd name="connsiteX6" fmla="*/ 1363796 w 2939851"/>
              <a:gd name="connsiteY6" fmla="*/ 20860 h 2807807"/>
              <a:gd name="connsiteX7" fmla="*/ 67714 w 2939851"/>
              <a:gd name="connsiteY7" fmla="*/ 962519 h 2807807"/>
              <a:gd name="connsiteX8" fmla="*/ 3127 w 2939851"/>
              <a:gd name="connsiteY8" fmla="*/ 1161314 h 2807807"/>
              <a:gd name="connsiteX9" fmla="*/ 498187 w 2939851"/>
              <a:gd name="connsiteY9" fmla="*/ 2684951 h 2807807"/>
              <a:gd name="connsiteX10" fmla="*/ 667293 w 2939851"/>
              <a:gd name="connsiteY10" fmla="*/ 2807807 h 2807807"/>
              <a:gd name="connsiteX0-1" fmla="*/ 667293 w 2939851"/>
              <a:gd name="connsiteY0-2" fmla="*/ 2807807 h 2807807"/>
              <a:gd name="connsiteX1-3" fmla="*/ 2269339 w 2939851"/>
              <a:gd name="connsiteY1-4" fmla="*/ 2807807 h 2807807"/>
              <a:gd name="connsiteX2-5" fmla="*/ 2438440 w 2939851"/>
              <a:gd name="connsiteY2-6" fmla="*/ 2684942 h 2807807"/>
              <a:gd name="connsiteX3-7" fmla="*/ 2933499 w 2939851"/>
              <a:gd name="connsiteY3-8" fmla="*/ 1161305 h 2807807"/>
              <a:gd name="connsiteX4-9" fmla="*/ 2868902 w 2939851"/>
              <a:gd name="connsiteY4-10" fmla="*/ 962514 h 2807807"/>
              <a:gd name="connsiteX5-11" fmla="*/ 1572819 w 2939851"/>
              <a:gd name="connsiteY5-12" fmla="*/ 20854 h 2807807"/>
              <a:gd name="connsiteX6-13" fmla="*/ 1363796 w 2939851"/>
              <a:gd name="connsiteY6-14" fmla="*/ 20860 h 2807807"/>
              <a:gd name="connsiteX7-15" fmla="*/ 67714 w 2939851"/>
              <a:gd name="connsiteY7-16" fmla="*/ 962519 h 2807807"/>
              <a:gd name="connsiteX8-17" fmla="*/ 3127 w 2939851"/>
              <a:gd name="connsiteY8-18" fmla="*/ 1161314 h 2807807"/>
              <a:gd name="connsiteX9-19" fmla="*/ 498187 w 2939851"/>
              <a:gd name="connsiteY9-20" fmla="*/ 2684951 h 2807807"/>
              <a:gd name="connsiteX10-21" fmla="*/ 667293 w 2939851"/>
              <a:gd name="connsiteY10-22" fmla="*/ 2807807 h 2807807"/>
              <a:gd name="connsiteX0-23" fmla="*/ 667293 w 2939851"/>
              <a:gd name="connsiteY0-24" fmla="*/ 2807807 h 2807807"/>
              <a:gd name="connsiteX1-25" fmla="*/ 2269339 w 2939851"/>
              <a:gd name="connsiteY1-26" fmla="*/ 2807807 h 2807807"/>
              <a:gd name="connsiteX2-27" fmla="*/ 2438440 w 2939851"/>
              <a:gd name="connsiteY2-28" fmla="*/ 2684942 h 2807807"/>
              <a:gd name="connsiteX3-29" fmla="*/ 2933499 w 2939851"/>
              <a:gd name="connsiteY3-30" fmla="*/ 1161305 h 2807807"/>
              <a:gd name="connsiteX4-31" fmla="*/ 2868902 w 2939851"/>
              <a:gd name="connsiteY4-32" fmla="*/ 962514 h 2807807"/>
              <a:gd name="connsiteX5-33" fmla="*/ 1572819 w 2939851"/>
              <a:gd name="connsiteY5-34" fmla="*/ 20854 h 2807807"/>
              <a:gd name="connsiteX6-35" fmla="*/ 1363796 w 2939851"/>
              <a:gd name="connsiteY6-36" fmla="*/ 20860 h 2807807"/>
              <a:gd name="connsiteX7-37" fmla="*/ 67714 w 2939851"/>
              <a:gd name="connsiteY7-38" fmla="*/ 962519 h 2807807"/>
              <a:gd name="connsiteX8-39" fmla="*/ 3127 w 2939851"/>
              <a:gd name="connsiteY8-40" fmla="*/ 1161314 h 2807807"/>
              <a:gd name="connsiteX9-41" fmla="*/ 498187 w 2939851"/>
              <a:gd name="connsiteY9-42" fmla="*/ 2684951 h 2807807"/>
              <a:gd name="connsiteX10-43" fmla="*/ 667293 w 2939851"/>
              <a:gd name="connsiteY10-44" fmla="*/ 2807807 h 2807807"/>
              <a:gd name="connsiteX0-45" fmla="*/ 667293 w 2939851"/>
              <a:gd name="connsiteY0-46" fmla="*/ 2807807 h 2807807"/>
              <a:gd name="connsiteX1-47" fmla="*/ 2269339 w 2939851"/>
              <a:gd name="connsiteY1-48" fmla="*/ 2807807 h 2807807"/>
              <a:gd name="connsiteX2-49" fmla="*/ 2438440 w 2939851"/>
              <a:gd name="connsiteY2-50" fmla="*/ 2684942 h 2807807"/>
              <a:gd name="connsiteX3-51" fmla="*/ 2933499 w 2939851"/>
              <a:gd name="connsiteY3-52" fmla="*/ 1161305 h 2807807"/>
              <a:gd name="connsiteX4-53" fmla="*/ 2868902 w 2939851"/>
              <a:gd name="connsiteY4-54" fmla="*/ 962514 h 2807807"/>
              <a:gd name="connsiteX5-55" fmla="*/ 1572819 w 2939851"/>
              <a:gd name="connsiteY5-56" fmla="*/ 20854 h 2807807"/>
              <a:gd name="connsiteX6-57" fmla="*/ 1363796 w 2939851"/>
              <a:gd name="connsiteY6-58" fmla="*/ 20860 h 2807807"/>
              <a:gd name="connsiteX7-59" fmla="*/ 67714 w 2939851"/>
              <a:gd name="connsiteY7-60" fmla="*/ 962519 h 2807807"/>
              <a:gd name="connsiteX8-61" fmla="*/ 3127 w 2939851"/>
              <a:gd name="connsiteY8-62" fmla="*/ 1161314 h 2807807"/>
              <a:gd name="connsiteX9-63" fmla="*/ 498187 w 2939851"/>
              <a:gd name="connsiteY9-64" fmla="*/ 2684951 h 2807807"/>
              <a:gd name="connsiteX10-65" fmla="*/ 667293 w 2939851"/>
              <a:gd name="connsiteY10-66" fmla="*/ 2807807 h 2807807"/>
              <a:gd name="connsiteX0-67" fmla="*/ 667293 w 2934350"/>
              <a:gd name="connsiteY0-68" fmla="*/ 2807807 h 2807807"/>
              <a:gd name="connsiteX1-69" fmla="*/ 2269339 w 2934350"/>
              <a:gd name="connsiteY1-70" fmla="*/ 2807807 h 2807807"/>
              <a:gd name="connsiteX2-71" fmla="*/ 2438440 w 2934350"/>
              <a:gd name="connsiteY2-72" fmla="*/ 2684942 h 2807807"/>
              <a:gd name="connsiteX3-73" fmla="*/ 2933499 w 2934350"/>
              <a:gd name="connsiteY3-74" fmla="*/ 1161305 h 2807807"/>
              <a:gd name="connsiteX4-75" fmla="*/ 2868902 w 2934350"/>
              <a:gd name="connsiteY4-76" fmla="*/ 962514 h 2807807"/>
              <a:gd name="connsiteX5-77" fmla="*/ 1572819 w 2934350"/>
              <a:gd name="connsiteY5-78" fmla="*/ 20854 h 2807807"/>
              <a:gd name="connsiteX6-79" fmla="*/ 1363796 w 2934350"/>
              <a:gd name="connsiteY6-80" fmla="*/ 20860 h 2807807"/>
              <a:gd name="connsiteX7-81" fmla="*/ 67714 w 2934350"/>
              <a:gd name="connsiteY7-82" fmla="*/ 962519 h 2807807"/>
              <a:gd name="connsiteX8-83" fmla="*/ 3127 w 2934350"/>
              <a:gd name="connsiteY8-84" fmla="*/ 1161314 h 2807807"/>
              <a:gd name="connsiteX9-85" fmla="*/ 498187 w 2934350"/>
              <a:gd name="connsiteY9-86" fmla="*/ 2684951 h 2807807"/>
              <a:gd name="connsiteX10-87" fmla="*/ 667293 w 2934350"/>
              <a:gd name="connsiteY10-88" fmla="*/ 2807807 h 2807807"/>
              <a:gd name="connsiteX0-89" fmla="*/ 667293 w 2933499"/>
              <a:gd name="connsiteY0-90" fmla="*/ 2807807 h 2807807"/>
              <a:gd name="connsiteX1-91" fmla="*/ 2269339 w 2933499"/>
              <a:gd name="connsiteY1-92" fmla="*/ 2807807 h 2807807"/>
              <a:gd name="connsiteX2-93" fmla="*/ 2438440 w 2933499"/>
              <a:gd name="connsiteY2-94" fmla="*/ 2684942 h 2807807"/>
              <a:gd name="connsiteX3-95" fmla="*/ 2933499 w 2933499"/>
              <a:gd name="connsiteY3-96" fmla="*/ 1161305 h 2807807"/>
              <a:gd name="connsiteX4-97" fmla="*/ 2868902 w 2933499"/>
              <a:gd name="connsiteY4-98" fmla="*/ 962514 h 2807807"/>
              <a:gd name="connsiteX5-99" fmla="*/ 1572819 w 2933499"/>
              <a:gd name="connsiteY5-100" fmla="*/ 20854 h 2807807"/>
              <a:gd name="connsiteX6-101" fmla="*/ 1363796 w 2933499"/>
              <a:gd name="connsiteY6-102" fmla="*/ 20860 h 2807807"/>
              <a:gd name="connsiteX7-103" fmla="*/ 67714 w 2933499"/>
              <a:gd name="connsiteY7-104" fmla="*/ 962519 h 2807807"/>
              <a:gd name="connsiteX8-105" fmla="*/ 3127 w 2933499"/>
              <a:gd name="connsiteY8-106" fmla="*/ 1161314 h 2807807"/>
              <a:gd name="connsiteX9-107" fmla="*/ 498187 w 2933499"/>
              <a:gd name="connsiteY9-108" fmla="*/ 2684951 h 2807807"/>
              <a:gd name="connsiteX10-109" fmla="*/ 667293 w 2933499"/>
              <a:gd name="connsiteY10-110" fmla="*/ 2807807 h 2807807"/>
              <a:gd name="connsiteX0-111" fmla="*/ 667293 w 2937810"/>
              <a:gd name="connsiteY0-112" fmla="*/ 2807807 h 2807807"/>
              <a:gd name="connsiteX1-113" fmla="*/ 2269339 w 2937810"/>
              <a:gd name="connsiteY1-114" fmla="*/ 2807807 h 2807807"/>
              <a:gd name="connsiteX2-115" fmla="*/ 2438440 w 2937810"/>
              <a:gd name="connsiteY2-116" fmla="*/ 2684942 h 2807807"/>
              <a:gd name="connsiteX3-117" fmla="*/ 2933499 w 2937810"/>
              <a:gd name="connsiteY3-118" fmla="*/ 1161305 h 2807807"/>
              <a:gd name="connsiteX4-119" fmla="*/ 2868902 w 2937810"/>
              <a:gd name="connsiteY4-120" fmla="*/ 962514 h 2807807"/>
              <a:gd name="connsiteX5-121" fmla="*/ 1572819 w 2937810"/>
              <a:gd name="connsiteY5-122" fmla="*/ 20854 h 2807807"/>
              <a:gd name="connsiteX6-123" fmla="*/ 1363796 w 2937810"/>
              <a:gd name="connsiteY6-124" fmla="*/ 20860 h 2807807"/>
              <a:gd name="connsiteX7-125" fmla="*/ 67714 w 2937810"/>
              <a:gd name="connsiteY7-126" fmla="*/ 962519 h 2807807"/>
              <a:gd name="connsiteX8-127" fmla="*/ 3127 w 2937810"/>
              <a:gd name="connsiteY8-128" fmla="*/ 1161314 h 2807807"/>
              <a:gd name="connsiteX9-129" fmla="*/ 498187 w 2937810"/>
              <a:gd name="connsiteY9-130" fmla="*/ 2684951 h 2807807"/>
              <a:gd name="connsiteX10-131" fmla="*/ 667293 w 2937810"/>
              <a:gd name="connsiteY10-132" fmla="*/ 2807807 h 2807807"/>
              <a:gd name="connsiteX0-133" fmla="*/ 667293 w 2942903"/>
              <a:gd name="connsiteY0-134" fmla="*/ 2807807 h 2807807"/>
              <a:gd name="connsiteX1-135" fmla="*/ 2269339 w 2942903"/>
              <a:gd name="connsiteY1-136" fmla="*/ 2807807 h 2807807"/>
              <a:gd name="connsiteX2-137" fmla="*/ 2438440 w 2942903"/>
              <a:gd name="connsiteY2-138" fmla="*/ 2684942 h 2807807"/>
              <a:gd name="connsiteX3-139" fmla="*/ 2933499 w 2942903"/>
              <a:gd name="connsiteY3-140" fmla="*/ 1161305 h 2807807"/>
              <a:gd name="connsiteX4-141" fmla="*/ 2868902 w 2942903"/>
              <a:gd name="connsiteY4-142" fmla="*/ 962514 h 2807807"/>
              <a:gd name="connsiteX5-143" fmla="*/ 1572819 w 2942903"/>
              <a:gd name="connsiteY5-144" fmla="*/ 20854 h 2807807"/>
              <a:gd name="connsiteX6-145" fmla="*/ 1363796 w 2942903"/>
              <a:gd name="connsiteY6-146" fmla="*/ 20860 h 2807807"/>
              <a:gd name="connsiteX7-147" fmla="*/ 67714 w 2942903"/>
              <a:gd name="connsiteY7-148" fmla="*/ 962519 h 2807807"/>
              <a:gd name="connsiteX8-149" fmla="*/ 3127 w 2942903"/>
              <a:gd name="connsiteY8-150" fmla="*/ 1161314 h 2807807"/>
              <a:gd name="connsiteX9-151" fmla="*/ 498187 w 2942903"/>
              <a:gd name="connsiteY9-152" fmla="*/ 2684951 h 2807807"/>
              <a:gd name="connsiteX10-153" fmla="*/ 667293 w 2942903"/>
              <a:gd name="connsiteY10-154" fmla="*/ 2807807 h 2807807"/>
              <a:gd name="connsiteX0-155" fmla="*/ 667293 w 2942903"/>
              <a:gd name="connsiteY0-156" fmla="*/ 2807807 h 2807807"/>
              <a:gd name="connsiteX1-157" fmla="*/ 2269339 w 2942903"/>
              <a:gd name="connsiteY1-158" fmla="*/ 2807807 h 2807807"/>
              <a:gd name="connsiteX2-159" fmla="*/ 2438440 w 2942903"/>
              <a:gd name="connsiteY2-160" fmla="*/ 2684942 h 2807807"/>
              <a:gd name="connsiteX3-161" fmla="*/ 2933499 w 2942903"/>
              <a:gd name="connsiteY3-162" fmla="*/ 1161305 h 2807807"/>
              <a:gd name="connsiteX4-163" fmla="*/ 2868902 w 2942903"/>
              <a:gd name="connsiteY4-164" fmla="*/ 962514 h 2807807"/>
              <a:gd name="connsiteX5-165" fmla="*/ 1572819 w 2942903"/>
              <a:gd name="connsiteY5-166" fmla="*/ 20854 h 2807807"/>
              <a:gd name="connsiteX6-167" fmla="*/ 1363796 w 2942903"/>
              <a:gd name="connsiteY6-168" fmla="*/ 20860 h 2807807"/>
              <a:gd name="connsiteX7-169" fmla="*/ 67714 w 2942903"/>
              <a:gd name="connsiteY7-170" fmla="*/ 962519 h 2807807"/>
              <a:gd name="connsiteX8-171" fmla="*/ 3127 w 2942903"/>
              <a:gd name="connsiteY8-172" fmla="*/ 1161314 h 2807807"/>
              <a:gd name="connsiteX9-173" fmla="*/ 498187 w 2942903"/>
              <a:gd name="connsiteY9-174" fmla="*/ 2684951 h 2807807"/>
              <a:gd name="connsiteX10-175" fmla="*/ 667293 w 2942903"/>
              <a:gd name="connsiteY10-176" fmla="*/ 2807807 h 2807807"/>
              <a:gd name="connsiteX0-177" fmla="*/ 667293 w 2942903"/>
              <a:gd name="connsiteY0-178" fmla="*/ 2807807 h 2807807"/>
              <a:gd name="connsiteX1-179" fmla="*/ 2269339 w 2942903"/>
              <a:gd name="connsiteY1-180" fmla="*/ 2807807 h 2807807"/>
              <a:gd name="connsiteX2-181" fmla="*/ 2438440 w 2942903"/>
              <a:gd name="connsiteY2-182" fmla="*/ 2684942 h 2807807"/>
              <a:gd name="connsiteX3-183" fmla="*/ 2933499 w 2942903"/>
              <a:gd name="connsiteY3-184" fmla="*/ 1161305 h 2807807"/>
              <a:gd name="connsiteX4-185" fmla="*/ 2868902 w 2942903"/>
              <a:gd name="connsiteY4-186" fmla="*/ 962514 h 2807807"/>
              <a:gd name="connsiteX5-187" fmla="*/ 1572819 w 2942903"/>
              <a:gd name="connsiteY5-188" fmla="*/ 20854 h 2807807"/>
              <a:gd name="connsiteX6-189" fmla="*/ 1363796 w 2942903"/>
              <a:gd name="connsiteY6-190" fmla="*/ 20860 h 2807807"/>
              <a:gd name="connsiteX7-191" fmla="*/ 67714 w 2942903"/>
              <a:gd name="connsiteY7-192" fmla="*/ 962519 h 2807807"/>
              <a:gd name="connsiteX8-193" fmla="*/ 3127 w 2942903"/>
              <a:gd name="connsiteY8-194" fmla="*/ 1161314 h 2807807"/>
              <a:gd name="connsiteX9-195" fmla="*/ 498187 w 2942903"/>
              <a:gd name="connsiteY9-196" fmla="*/ 2684951 h 2807807"/>
              <a:gd name="connsiteX10-197" fmla="*/ 667293 w 2942903"/>
              <a:gd name="connsiteY10-198" fmla="*/ 2807807 h 2807807"/>
              <a:gd name="connsiteX0-199" fmla="*/ 667293 w 2942903"/>
              <a:gd name="connsiteY0-200" fmla="*/ 2807808 h 2807808"/>
              <a:gd name="connsiteX1-201" fmla="*/ 2269339 w 2942903"/>
              <a:gd name="connsiteY1-202" fmla="*/ 2807808 h 2807808"/>
              <a:gd name="connsiteX2-203" fmla="*/ 2438440 w 2942903"/>
              <a:gd name="connsiteY2-204" fmla="*/ 2684943 h 2807808"/>
              <a:gd name="connsiteX3-205" fmla="*/ 2933499 w 2942903"/>
              <a:gd name="connsiteY3-206" fmla="*/ 1161306 h 2807808"/>
              <a:gd name="connsiteX4-207" fmla="*/ 2868902 w 2942903"/>
              <a:gd name="connsiteY4-208" fmla="*/ 962515 h 2807808"/>
              <a:gd name="connsiteX5-209" fmla="*/ 1572819 w 2942903"/>
              <a:gd name="connsiteY5-210" fmla="*/ 20855 h 2807808"/>
              <a:gd name="connsiteX6-211" fmla="*/ 1363796 w 2942903"/>
              <a:gd name="connsiteY6-212" fmla="*/ 20861 h 2807808"/>
              <a:gd name="connsiteX7-213" fmla="*/ 67714 w 2942903"/>
              <a:gd name="connsiteY7-214" fmla="*/ 962520 h 2807808"/>
              <a:gd name="connsiteX8-215" fmla="*/ 3127 w 2942903"/>
              <a:gd name="connsiteY8-216" fmla="*/ 1161315 h 2807808"/>
              <a:gd name="connsiteX9-217" fmla="*/ 498187 w 2942903"/>
              <a:gd name="connsiteY9-218" fmla="*/ 2684952 h 2807808"/>
              <a:gd name="connsiteX10-219" fmla="*/ 667293 w 2942903"/>
              <a:gd name="connsiteY10-220" fmla="*/ 2807808 h 2807808"/>
              <a:gd name="connsiteX0-221" fmla="*/ 667293 w 2942903"/>
              <a:gd name="connsiteY0-222" fmla="*/ 2822146 h 2822146"/>
              <a:gd name="connsiteX1-223" fmla="*/ 2269339 w 2942903"/>
              <a:gd name="connsiteY1-224" fmla="*/ 2822146 h 2822146"/>
              <a:gd name="connsiteX2-225" fmla="*/ 2438440 w 2942903"/>
              <a:gd name="connsiteY2-226" fmla="*/ 2699281 h 2822146"/>
              <a:gd name="connsiteX3-227" fmla="*/ 2933499 w 2942903"/>
              <a:gd name="connsiteY3-228" fmla="*/ 1175644 h 2822146"/>
              <a:gd name="connsiteX4-229" fmla="*/ 2868902 w 2942903"/>
              <a:gd name="connsiteY4-230" fmla="*/ 976853 h 2822146"/>
              <a:gd name="connsiteX5-231" fmla="*/ 1572819 w 2942903"/>
              <a:gd name="connsiteY5-232" fmla="*/ 35193 h 2822146"/>
              <a:gd name="connsiteX6-233" fmla="*/ 1363796 w 2942903"/>
              <a:gd name="connsiteY6-234" fmla="*/ 35199 h 2822146"/>
              <a:gd name="connsiteX7-235" fmla="*/ 67714 w 2942903"/>
              <a:gd name="connsiteY7-236" fmla="*/ 976858 h 2822146"/>
              <a:gd name="connsiteX8-237" fmla="*/ 3127 w 2942903"/>
              <a:gd name="connsiteY8-238" fmla="*/ 1175653 h 2822146"/>
              <a:gd name="connsiteX9-239" fmla="*/ 498187 w 2942903"/>
              <a:gd name="connsiteY9-240" fmla="*/ 2699290 h 2822146"/>
              <a:gd name="connsiteX10-241" fmla="*/ 667293 w 2942903"/>
              <a:gd name="connsiteY10-242" fmla="*/ 2822146 h 2822146"/>
              <a:gd name="connsiteX0-243" fmla="*/ 667293 w 2942903"/>
              <a:gd name="connsiteY0-244" fmla="*/ 2822146 h 2822146"/>
              <a:gd name="connsiteX1-245" fmla="*/ 2269339 w 2942903"/>
              <a:gd name="connsiteY1-246" fmla="*/ 2822146 h 2822146"/>
              <a:gd name="connsiteX2-247" fmla="*/ 2438440 w 2942903"/>
              <a:gd name="connsiteY2-248" fmla="*/ 2699281 h 2822146"/>
              <a:gd name="connsiteX3-249" fmla="*/ 2933499 w 2942903"/>
              <a:gd name="connsiteY3-250" fmla="*/ 1175644 h 2822146"/>
              <a:gd name="connsiteX4-251" fmla="*/ 2868902 w 2942903"/>
              <a:gd name="connsiteY4-252" fmla="*/ 976853 h 2822146"/>
              <a:gd name="connsiteX5-253" fmla="*/ 1572819 w 2942903"/>
              <a:gd name="connsiteY5-254" fmla="*/ 35193 h 2822146"/>
              <a:gd name="connsiteX6-255" fmla="*/ 1363796 w 2942903"/>
              <a:gd name="connsiteY6-256" fmla="*/ 35199 h 2822146"/>
              <a:gd name="connsiteX7-257" fmla="*/ 67714 w 2942903"/>
              <a:gd name="connsiteY7-258" fmla="*/ 976858 h 2822146"/>
              <a:gd name="connsiteX8-259" fmla="*/ 3127 w 2942903"/>
              <a:gd name="connsiteY8-260" fmla="*/ 1175653 h 2822146"/>
              <a:gd name="connsiteX9-261" fmla="*/ 498187 w 2942903"/>
              <a:gd name="connsiteY9-262" fmla="*/ 2699290 h 2822146"/>
              <a:gd name="connsiteX10-263" fmla="*/ 667293 w 2942903"/>
              <a:gd name="connsiteY10-264" fmla="*/ 2822146 h 2822146"/>
              <a:gd name="connsiteX0-265" fmla="*/ 667293 w 2942903"/>
              <a:gd name="connsiteY0-266" fmla="*/ 2822146 h 2822146"/>
              <a:gd name="connsiteX1-267" fmla="*/ 2269339 w 2942903"/>
              <a:gd name="connsiteY1-268" fmla="*/ 2822146 h 2822146"/>
              <a:gd name="connsiteX2-269" fmla="*/ 2438440 w 2942903"/>
              <a:gd name="connsiteY2-270" fmla="*/ 2699281 h 2822146"/>
              <a:gd name="connsiteX3-271" fmla="*/ 2933499 w 2942903"/>
              <a:gd name="connsiteY3-272" fmla="*/ 1175644 h 2822146"/>
              <a:gd name="connsiteX4-273" fmla="*/ 2868902 w 2942903"/>
              <a:gd name="connsiteY4-274" fmla="*/ 976853 h 2822146"/>
              <a:gd name="connsiteX5-275" fmla="*/ 1572819 w 2942903"/>
              <a:gd name="connsiteY5-276" fmla="*/ 35193 h 2822146"/>
              <a:gd name="connsiteX6-277" fmla="*/ 1363796 w 2942903"/>
              <a:gd name="connsiteY6-278" fmla="*/ 35199 h 2822146"/>
              <a:gd name="connsiteX7-279" fmla="*/ 67714 w 2942903"/>
              <a:gd name="connsiteY7-280" fmla="*/ 976858 h 2822146"/>
              <a:gd name="connsiteX8-281" fmla="*/ 3127 w 2942903"/>
              <a:gd name="connsiteY8-282" fmla="*/ 1175653 h 2822146"/>
              <a:gd name="connsiteX9-283" fmla="*/ 498187 w 2942903"/>
              <a:gd name="connsiteY9-284" fmla="*/ 2699290 h 2822146"/>
              <a:gd name="connsiteX10-285" fmla="*/ 667293 w 2942903"/>
              <a:gd name="connsiteY10-286" fmla="*/ 2822146 h 2822146"/>
              <a:gd name="connsiteX0-287" fmla="*/ 664167 w 2939777"/>
              <a:gd name="connsiteY0-288" fmla="*/ 2822146 h 2822146"/>
              <a:gd name="connsiteX1-289" fmla="*/ 2266213 w 2939777"/>
              <a:gd name="connsiteY1-290" fmla="*/ 2822146 h 2822146"/>
              <a:gd name="connsiteX2-291" fmla="*/ 2435314 w 2939777"/>
              <a:gd name="connsiteY2-292" fmla="*/ 2699281 h 2822146"/>
              <a:gd name="connsiteX3-293" fmla="*/ 2930373 w 2939777"/>
              <a:gd name="connsiteY3-294" fmla="*/ 1175644 h 2822146"/>
              <a:gd name="connsiteX4-295" fmla="*/ 2865776 w 2939777"/>
              <a:gd name="connsiteY4-296" fmla="*/ 976853 h 2822146"/>
              <a:gd name="connsiteX5-297" fmla="*/ 1569693 w 2939777"/>
              <a:gd name="connsiteY5-298" fmla="*/ 35193 h 2822146"/>
              <a:gd name="connsiteX6-299" fmla="*/ 1360670 w 2939777"/>
              <a:gd name="connsiteY6-300" fmla="*/ 35199 h 2822146"/>
              <a:gd name="connsiteX7-301" fmla="*/ 64588 w 2939777"/>
              <a:gd name="connsiteY7-302" fmla="*/ 976858 h 2822146"/>
              <a:gd name="connsiteX8-303" fmla="*/ 1 w 2939777"/>
              <a:gd name="connsiteY8-304" fmla="*/ 1175653 h 2822146"/>
              <a:gd name="connsiteX9-305" fmla="*/ 495061 w 2939777"/>
              <a:gd name="connsiteY9-306" fmla="*/ 2699290 h 2822146"/>
              <a:gd name="connsiteX10-307" fmla="*/ 664167 w 2939777"/>
              <a:gd name="connsiteY10-308" fmla="*/ 2822146 h 2822146"/>
              <a:gd name="connsiteX0-309" fmla="*/ 673571 w 2949181"/>
              <a:gd name="connsiteY0-310" fmla="*/ 2822146 h 2822146"/>
              <a:gd name="connsiteX1-311" fmla="*/ 2275617 w 2949181"/>
              <a:gd name="connsiteY1-312" fmla="*/ 2822146 h 2822146"/>
              <a:gd name="connsiteX2-313" fmla="*/ 2444718 w 2949181"/>
              <a:gd name="connsiteY2-314" fmla="*/ 2699281 h 2822146"/>
              <a:gd name="connsiteX3-315" fmla="*/ 2939777 w 2949181"/>
              <a:gd name="connsiteY3-316" fmla="*/ 1175644 h 2822146"/>
              <a:gd name="connsiteX4-317" fmla="*/ 2875180 w 2949181"/>
              <a:gd name="connsiteY4-318" fmla="*/ 976853 h 2822146"/>
              <a:gd name="connsiteX5-319" fmla="*/ 1579097 w 2949181"/>
              <a:gd name="connsiteY5-320" fmla="*/ 35193 h 2822146"/>
              <a:gd name="connsiteX6-321" fmla="*/ 1370074 w 2949181"/>
              <a:gd name="connsiteY6-322" fmla="*/ 35199 h 2822146"/>
              <a:gd name="connsiteX7-323" fmla="*/ 73992 w 2949181"/>
              <a:gd name="connsiteY7-324" fmla="*/ 976858 h 2822146"/>
              <a:gd name="connsiteX8-325" fmla="*/ 9405 w 2949181"/>
              <a:gd name="connsiteY8-326" fmla="*/ 1175653 h 2822146"/>
              <a:gd name="connsiteX9-327" fmla="*/ 504465 w 2949181"/>
              <a:gd name="connsiteY9-328" fmla="*/ 2699290 h 2822146"/>
              <a:gd name="connsiteX10-329" fmla="*/ 673571 w 2949181"/>
              <a:gd name="connsiteY10-330" fmla="*/ 2822146 h 2822146"/>
              <a:gd name="connsiteX0-331" fmla="*/ 673571 w 2949181"/>
              <a:gd name="connsiteY0-332" fmla="*/ 2822146 h 2822146"/>
              <a:gd name="connsiteX1-333" fmla="*/ 2275617 w 2949181"/>
              <a:gd name="connsiteY1-334" fmla="*/ 2822146 h 2822146"/>
              <a:gd name="connsiteX2-335" fmla="*/ 2444718 w 2949181"/>
              <a:gd name="connsiteY2-336" fmla="*/ 2699281 h 2822146"/>
              <a:gd name="connsiteX3-337" fmla="*/ 2939777 w 2949181"/>
              <a:gd name="connsiteY3-338" fmla="*/ 1175644 h 2822146"/>
              <a:gd name="connsiteX4-339" fmla="*/ 2875180 w 2949181"/>
              <a:gd name="connsiteY4-340" fmla="*/ 976853 h 2822146"/>
              <a:gd name="connsiteX5-341" fmla="*/ 1579097 w 2949181"/>
              <a:gd name="connsiteY5-342" fmla="*/ 35193 h 2822146"/>
              <a:gd name="connsiteX6-343" fmla="*/ 1370074 w 2949181"/>
              <a:gd name="connsiteY6-344" fmla="*/ 35199 h 2822146"/>
              <a:gd name="connsiteX7-345" fmla="*/ 73992 w 2949181"/>
              <a:gd name="connsiteY7-346" fmla="*/ 976858 h 2822146"/>
              <a:gd name="connsiteX8-347" fmla="*/ 9405 w 2949181"/>
              <a:gd name="connsiteY8-348" fmla="*/ 1175653 h 2822146"/>
              <a:gd name="connsiteX9-349" fmla="*/ 504465 w 2949181"/>
              <a:gd name="connsiteY9-350" fmla="*/ 2699290 h 2822146"/>
              <a:gd name="connsiteX10-351" fmla="*/ 673571 w 2949181"/>
              <a:gd name="connsiteY10-352" fmla="*/ 2822146 h 2822146"/>
              <a:gd name="connsiteX0-353" fmla="*/ 673571 w 2949181"/>
              <a:gd name="connsiteY0-354" fmla="*/ 2822146 h 2822146"/>
              <a:gd name="connsiteX1-355" fmla="*/ 2275617 w 2949181"/>
              <a:gd name="connsiteY1-356" fmla="*/ 2822146 h 2822146"/>
              <a:gd name="connsiteX2-357" fmla="*/ 2444718 w 2949181"/>
              <a:gd name="connsiteY2-358" fmla="*/ 2699281 h 2822146"/>
              <a:gd name="connsiteX3-359" fmla="*/ 2939777 w 2949181"/>
              <a:gd name="connsiteY3-360" fmla="*/ 1175644 h 2822146"/>
              <a:gd name="connsiteX4-361" fmla="*/ 2875180 w 2949181"/>
              <a:gd name="connsiteY4-362" fmla="*/ 976853 h 2822146"/>
              <a:gd name="connsiteX5-363" fmla="*/ 1579097 w 2949181"/>
              <a:gd name="connsiteY5-364" fmla="*/ 35193 h 2822146"/>
              <a:gd name="connsiteX6-365" fmla="*/ 1370074 w 2949181"/>
              <a:gd name="connsiteY6-366" fmla="*/ 35199 h 2822146"/>
              <a:gd name="connsiteX7-367" fmla="*/ 73992 w 2949181"/>
              <a:gd name="connsiteY7-368" fmla="*/ 976858 h 2822146"/>
              <a:gd name="connsiteX8-369" fmla="*/ 9405 w 2949181"/>
              <a:gd name="connsiteY8-370" fmla="*/ 1175653 h 2822146"/>
              <a:gd name="connsiteX9-371" fmla="*/ 504465 w 2949181"/>
              <a:gd name="connsiteY9-372" fmla="*/ 2699290 h 2822146"/>
              <a:gd name="connsiteX10-373" fmla="*/ 673571 w 2949181"/>
              <a:gd name="connsiteY10-374" fmla="*/ 2822146 h 2822146"/>
              <a:gd name="connsiteX0-375" fmla="*/ 673571 w 2949181"/>
              <a:gd name="connsiteY0-376" fmla="*/ 2822146 h 2822146"/>
              <a:gd name="connsiteX1-377" fmla="*/ 2275617 w 2949181"/>
              <a:gd name="connsiteY1-378" fmla="*/ 2822146 h 2822146"/>
              <a:gd name="connsiteX2-379" fmla="*/ 2444718 w 2949181"/>
              <a:gd name="connsiteY2-380" fmla="*/ 2699281 h 2822146"/>
              <a:gd name="connsiteX3-381" fmla="*/ 2939777 w 2949181"/>
              <a:gd name="connsiteY3-382" fmla="*/ 1175644 h 2822146"/>
              <a:gd name="connsiteX4-383" fmla="*/ 2875180 w 2949181"/>
              <a:gd name="connsiteY4-384" fmla="*/ 976853 h 2822146"/>
              <a:gd name="connsiteX5-385" fmla="*/ 1579097 w 2949181"/>
              <a:gd name="connsiteY5-386" fmla="*/ 35193 h 2822146"/>
              <a:gd name="connsiteX6-387" fmla="*/ 1370074 w 2949181"/>
              <a:gd name="connsiteY6-388" fmla="*/ 35199 h 2822146"/>
              <a:gd name="connsiteX7-389" fmla="*/ 73992 w 2949181"/>
              <a:gd name="connsiteY7-390" fmla="*/ 976858 h 2822146"/>
              <a:gd name="connsiteX8-391" fmla="*/ 9405 w 2949181"/>
              <a:gd name="connsiteY8-392" fmla="*/ 1175653 h 2822146"/>
              <a:gd name="connsiteX9-393" fmla="*/ 504465 w 2949181"/>
              <a:gd name="connsiteY9-394" fmla="*/ 2699290 h 2822146"/>
              <a:gd name="connsiteX10-395" fmla="*/ 673571 w 2949181"/>
              <a:gd name="connsiteY10-396" fmla="*/ 2822146 h 28221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49181" h="2822146">
                <a:moveTo>
                  <a:pt x="673571" y="2822146"/>
                </a:moveTo>
                <a:cubicBezTo>
                  <a:pt x="673571" y="2822146"/>
                  <a:pt x="2275617" y="2822147"/>
                  <a:pt x="2275617" y="2822146"/>
                </a:cubicBezTo>
                <a:cubicBezTo>
                  <a:pt x="2355460" y="2822147"/>
                  <a:pt x="2420045" y="2775216"/>
                  <a:pt x="2444718" y="2699281"/>
                </a:cubicBezTo>
                <a:cubicBezTo>
                  <a:pt x="2444718" y="2699282"/>
                  <a:pt x="2939777" y="1175645"/>
                  <a:pt x="2939777" y="1175644"/>
                </a:cubicBezTo>
                <a:cubicBezTo>
                  <a:pt x="2964451" y="1099711"/>
                  <a:pt x="2939773" y="1023784"/>
                  <a:pt x="2875180" y="976853"/>
                </a:cubicBezTo>
                <a:cubicBezTo>
                  <a:pt x="2875180" y="976854"/>
                  <a:pt x="1579097" y="35194"/>
                  <a:pt x="1579097" y="35193"/>
                </a:cubicBezTo>
                <a:cubicBezTo>
                  <a:pt x="1514504" y="-11736"/>
                  <a:pt x="1434668" y="-11730"/>
                  <a:pt x="1370074" y="35199"/>
                </a:cubicBezTo>
                <a:cubicBezTo>
                  <a:pt x="1370074" y="35200"/>
                  <a:pt x="73992" y="976859"/>
                  <a:pt x="73992" y="976858"/>
                </a:cubicBezTo>
                <a:cubicBezTo>
                  <a:pt x="9398" y="1023789"/>
                  <a:pt x="-15267" y="1099720"/>
                  <a:pt x="9405" y="1175653"/>
                </a:cubicBezTo>
                <a:cubicBezTo>
                  <a:pt x="9405" y="1175654"/>
                  <a:pt x="504465" y="2699291"/>
                  <a:pt x="504465" y="2699290"/>
                </a:cubicBezTo>
                <a:cubicBezTo>
                  <a:pt x="529137" y="2775225"/>
                  <a:pt x="593729" y="2822146"/>
                  <a:pt x="673571" y="2822146"/>
                </a:cubicBezTo>
                <a:close/>
              </a:path>
            </a:pathLst>
          </a:custGeom>
          <a:solidFill>
            <a:schemeClr val="lt1">
              <a:lumMod val="10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3" name="图片 5" descr="32313538383938393b32313538373837363bb6d4bbb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0030" y="3577590"/>
            <a:ext cx="288000" cy="288000"/>
          </a:xfrm>
          <a:prstGeom prst="rect">
            <a:avLst/>
          </a:prstGeom>
        </p:spPr>
      </p:pic>
      <p:pic>
        <p:nvPicPr>
          <p:cNvPr id="164" name="图片 15" descr="32313538383938393b32313538373838363bb7a8e9b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8800" y="3577590"/>
            <a:ext cx="288000" cy="288000"/>
          </a:xfrm>
          <a:prstGeom prst="rect">
            <a:avLst/>
          </a:prstGeom>
        </p:spPr>
      </p:pic>
      <p:pic>
        <p:nvPicPr>
          <p:cNvPr id="165" name="图片 7" descr="32313538383938393b32313538373837383bbbd5d5c2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01235" y="5699760"/>
            <a:ext cx="288000" cy="288000"/>
          </a:xfrm>
          <a:prstGeom prst="rect">
            <a:avLst/>
          </a:prstGeom>
        </p:spPr>
      </p:pic>
      <p:pic>
        <p:nvPicPr>
          <p:cNvPr id="166" name="图片 6" descr="32313538383938393b32313538373837373bb9e3b2a5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81825" y="5699760"/>
            <a:ext cx="288000" cy="288000"/>
          </a:xfrm>
          <a:prstGeom prst="rect">
            <a:avLst/>
          </a:prstGeom>
        </p:spPr>
      </p:pic>
      <p:sp>
        <p:nvSpPr>
          <p:cNvPr id="167" name="矩形 67"/>
          <p:cNvSpPr/>
          <p:nvPr/>
        </p:nvSpPr>
        <p:spPr>
          <a:xfrm>
            <a:off x="610870" y="2240915"/>
            <a:ext cx="2860040" cy="950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收集更多多场景、多光照、多角度的数据，提升检测鲁棒性。</a:t>
            </a:r>
            <a:endParaRPr lang="en-US" altLang="zh-CN" sz="12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kern="0" spc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引入更多模型优化方法</a:t>
            </a: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68" name="矩形 68"/>
          <p:cNvSpPr/>
          <p:nvPr/>
        </p:nvSpPr>
        <p:spPr>
          <a:xfrm>
            <a:off x="619125" y="5214620"/>
            <a:ext cx="2910339" cy="12973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40335" lvl="1" indent="-140335">
              <a:lnSpc>
                <a:spcPct val="150000"/>
              </a:lnSpc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dirty="0"/>
              <a:t>计算机视觉目标识别技术正从 “单一任务高精度” 向 “多模态泛化能力” 跃迁。</a:t>
            </a:r>
            <a:endParaRPr lang="zh-CN" altLang="en-US" sz="14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69" name="矩形 69"/>
          <p:cNvSpPr/>
          <p:nvPr/>
        </p:nvSpPr>
        <p:spPr>
          <a:xfrm>
            <a:off x="247037" y="3803231"/>
            <a:ext cx="3136885" cy="757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除吸烟、跌倒外，拓展到打架、拥挤、异常徘徊等更多安全行为识别。</a:t>
            </a:r>
            <a:endParaRPr lang="en-US" altLang="zh-CN" sz="12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支持工业、校园、养老院等多行业应用。</a:t>
            </a: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70" name="矩形 70"/>
          <p:cNvSpPr/>
          <p:nvPr/>
        </p:nvSpPr>
        <p:spPr>
          <a:xfrm>
            <a:off x="8603615" y="2886710"/>
            <a:ext cx="2806065" cy="978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将当前单帧图片推理扩展为视频流实时检测。</a:t>
            </a:r>
            <a:endParaRPr lang="en-US" altLang="zh-CN" sz="12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在 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GPU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上实现毫秒级响应，满足高并发监控需求。</a:t>
            </a: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71" name="矩形 71"/>
          <p:cNvSpPr/>
          <p:nvPr/>
        </p:nvSpPr>
        <p:spPr>
          <a:xfrm>
            <a:off x="8603615" y="4565649"/>
            <a:ext cx="2806065" cy="1294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40335" lvl="1" indent="-140335">
              <a:lnSpc>
                <a:spcPct val="150000"/>
              </a:lnSpc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dirty="0"/>
              <a:t>是构建能像人类一样 “理解” 视觉世界的系统 </a:t>
            </a:r>
            <a:r>
              <a:rPr lang="en-US" altLang="zh-CN" sz="1400" dirty="0"/>
              <a:t>—— </a:t>
            </a:r>
            <a:r>
              <a:rPr lang="zh-CN" altLang="en-US" sz="1400" dirty="0"/>
              <a:t>不仅识别物体，更能推理场景语义、预测物理交互，并在复杂环境中自主决策。</a:t>
            </a:r>
            <a:endParaRPr lang="zh-CN" altLang="en-US" sz="14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172" name="直接连接符 72"/>
          <p:cNvCxnSpPr/>
          <p:nvPr/>
        </p:nvCxnSpPr>
        <p:spPr>
          <a:xfrm>
            <a:off x="3425190" y="2710180"/>
            <a:ext cx="1978643" cy="183"/>
          </a:xfrm>
          <a:prstGeom prst="line">
            <a:avLst/>
          </a:prstGeom>
          <a:ln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73"/>
          <p:cNvCxnSpPr/>
          <p:nvPr/>
        </p:nvCxnSpPr>
        <p:spPr>
          <a:xfrm>
            <a:off x="3425190" y="4203065"/>
            <a:ext cx="619744" cy="0"/>
          </a:xfrm>
          <a:prstGeom prst="line">
            <a:avLst/>
          </a:prstGeom>
          <a:ln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74"/>
          <p:cNvCxnSpPr/>
          <p:nvPr/>
        </p:nvCxnSpPr>
        <p:spPr>
          <a:xfrm>
            <a:off x="3425190" y="5696585"/>
            <a:ext cx="1109421" cy="0"/>
          </a:xfrm>
          <a:prstGeom prst="line">
            <a:avLst/>
          </a:prstGeom>
          <a:ln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75"/>
          <p:cNvCxnSpPr/>
          <p:nvPr/>
        </p:nvCxnSpPr>
        <p:spPr>
          <a:xfrm flipH="1">
            <a:off x="7922260" y="3458845"/>
            <a:ext cx="566518" cy="0"/>
          </a:xfrm>
          <a:prstGeom prst="line">
            <a:avLst/>
          </a:prstGeom>
          <a:ln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76"/>
          <p:cNvCxnSpPr/>
          <p:nvPr/>
        </p:nvCxnSpPr>
        <p:spPr>
          <a:xfrm flipH="1">
            <a:off x="6969760" y="4944745"/>
            <a:ext cx="1519020" cy="0"/>
          </a:xfrm>
          <a:prstGeom prst="line">
            <a:avLst/>
          </a:prstGeom>
          <a:ln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矩形: 圆角 4"/>
          <p:cNvSpPr/>
          <p:nvPr/>
        </p:nvSpPr>
        <p:spPr>
          <a:xfrm>
            <a:off x="195897" y="1109447"/>
            <a:ext cx="12191365" cy="843864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ctr" anchorCtr="0"/>
          <a:lstStyle/>
          <a:p>
            <a:pPr marL="285750" lvl="0" indent="-285750">
              <a:lnSpc>
                <a:spcPct val="150000"/>
              </a:lnSpc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dirty="0"/>
              <a:t>目标识别是计算机视觉中的核心任务之一，广泛应用于自动驾驶、安防监控、医疗影像分析等领域。目标识别技术的实现依赖于多种工具和框架，如</a:t>
            </a:r>
            <a:r>
              <a:rPr lang="en-US" altLang="zh-CN" dirty="0"/>
              <a:t>OpenCV</a:t>
            </a:r>
            <a:r>
              <a:rPr lang="zh-CN" altLang="en-US" dirty="0"/>
              <a:t>、</a:t>
            </a:r>
            <a:r>
              <a:rPr lang="en-US" altLang="zh-CN" dirty="0" err="1"/>
              <a:t>PyTorch</a:t>
            </a:r>
            <a:r>
              <a:rPr lang="zh-CN" altLang="en-US" dirty="0"/>
              <a:t>、</a:t>
            </a:r>
            <a:r>
              <a:rPr lang="en-US" altLang="zh-CN" dirty="0"/>
              <a:t>YOLO</a:t>
            </a:r>
            <a:r>
              <a:rPr lang="zh-CN" altLang="en-US" dirty="0"/>
              <a:t>等。</a:t>
            </a:r>
            <a:endParaRPr lang="zh-CN" altLang="en-US" dirty="0">
              <a:sym typeface="+mn-ea"/>
            </a:endParaRPr>
          </a:p>
        </p:txBody>
      </p:sp>
      <p:sp>
        <p:nvSpPr>
          <p:cNvPr id="178" name="文本框 11"/>
          <p:cNvSpPr txBox="1"/>
          <p:nvPr/>
        </p:nvSpPr>
        <p:spPr>
          <a:xfrm>
            <a:off x="5339080" y="2710180"/>
            <a:ext cx="137922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atin typeface="+mn-ea"/>
                <a:cs typeface="+mn-ea"/>
                <a:sym typeface="+mn-ea"/>
              </a:rPr>
              <a:t>模型性能持续优化</a:t>
            </a:r>
            <a:endParaRPr lang="zh-CN" altLang="en-US" sz="1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79" name="文本框 39"/>
          <p:cNvSpPr txBox="1"/>
          <p:nvPr/>
        </p:nvSpPr>
        <p:spPr>
          <a:xfrm>
            <a:off x="4088130" y="3839845"/>
            <a:ext cx="10471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atin typeface="+mn-ea"/>
                <a:cs typeface="+mn-ea"/>
                <a:sym typeface="+mn-ea"/>
              </a:rPr>
              <a:t>多目标场景扩展</a:t>
            </a:r>
            <a:endParaRPr lang="zh-CN" altLang="en-US" sz="1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80" name="文本框 43"/>
          <p:cNvSpPr txBox="1"/>
          <p:nvPr/>
        </p:nvSpPr>
        <p:spPr>
          <a:xfrm>
            <a:off x="4545330" y="5163820"/>
            <a:ext cx="107632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当前阶段</a:t>
            </a:r>
          </a:p>
        </p:txBody>
      </p:sp>
      <p:sp>
        <p:nvSpPr>
          <p:cNvPr id="181" name="文本框 44"/>
          <p:cNvSpPr txBox="1"/>
          <p:nvPr/>
        </p:nvSpPr>
        <p:spPr>
          <a:xfrm>
            <a:off x="6876999" y="3859213"/>
            <a:ext cx="106050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atin typeface="+mn-ea"/>
                <a:cs typeface="+mn-ea"/>
                <a:sym typeface="+mn-ea"/>
              </a:rPr>
              <a:t>实时视频监控部署</a:t>
            </a:r>
            <a:endParaRPr lang="zh-CN" altLang="en-US" sz="1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82" name="文本框 45"/>
          <p:cNvSpPr txBox="1"/>
          <p:nvPr/>
        </p:nvSpPr>
        <p:spPr>
          <a:xfrm>
            <a:off x="6506844" y="5168264"/>
            <a:ext cx="97687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b="1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终极目标</a:t>
            </a:r>
            <a:endParaRPr lang="zh-CN" altLang="en-US" sz="1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183" name="图片 47" descr="客户反馈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51805" y="373189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3" name="标题 5"/>
          <p:cNvSpPr>
            <a:spLocks noGrp="1"/>
          </p:cNvSpPr>
          <p:nvPr>
            <p:ph type="title"/>
          </p:nvPr>
        </p:nvSpPr>
        <p:spPr>
          <a:xfrm>
            <a:off x="335915" y="1729740"/>
            <a:ext cx="11520170" cy="1432560"/>
          </a:xfrm>
        </p:spPr>
        <p:txBody>
          <a:bodyPr/>
          <a:lstStyle/>
          <a:p>
            <a:pPr algn="ctr"/>
            <a:r>
              <a:rPr lang="zh-CN" altLang="en-US" sz="7200" dirty="0">
                <a:sym typeface="Arial" panose="020B0604020202020204" pitchFamily="34" charset="0"/>
              </a:rPr>
              <a:t>谢谢观看！</a:t>
            </a:r>
          </a:p>
        </p:txBody>
      </p:sp>
      <p:cxnSp>
        <p:nvCxnSpPr>
          <p:cNvPr id="194" name="Straight Connector 6"/>
          <p:cNvCxnSpPr/>
          <p:nvPr/>
        </p:nvCxnSpPr>
        <p:spPr>
          <a:xfrm>
            <a:off x="480000" y="5349213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90"/>
          <p:cNvSpPr>
            <a:spLocks noGrp="1"/>
          </p:cNvSpPr>
          <p:nvPr/>
        </p:nvSpPr>
        <p:spPr>
          <a:xfrm>
            <a:off x="335360" y="3766775"/>
            <a:ext cx="11520000" cy="960000"/>
          </a:xfrm>
          <a:prstGeom prst="rect">
            <a:avLst/>
          </a:prstGeom>
          <a:noFill/>
        </p:spPr>
        <p:txBody>
          <a:bodyPr vert="horz" lIns="90000" tIns="108000" rIns="0" bIns="0" rtlCol="0" anchor="b" anchorCtr="0">
            <a:normAutofit/>
          </a:bodyPr>
          <a:lstStyle>
            <a:lvl1pPr marL="0" indent="0" algn="l" defTabSz="609600" rtl="0" eaLnBrk="1" latinLnBrk="0" hangingPunct="1">
              <a:lnSpc>
                <a:spcPct val="80000"/>
              </a:lnSpc>
              <a:spcBef>
                <a:spcPts val="1200"/>
              </a:spcBef>
              <a:buFontTx/>
              <a:buNone/>
              <a:defRPr kumimoji="1" lang="zh-CN" altLang="en-US" sz="4800" b="0" i="0" kern="1200" spc="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智能行为感知与安全预警平台</a:t>
            </a:r>
          </a:p>
        </p:txBody>
      </p:sp>
      <p:sp>
        <p:nvSpPr>
          <p:cNvPr id="2" name="文本占位符 91"/>
          <p:cNvSpPr>
            <a:spLocks noGrp="1"/>
          </p:cNvSpPr>
          <p:nvPr>
            <p:ph type="body" sz="quarter" idx="12"/>
          </p:nvPr>
        </p:nvSpPr>
        <p:spPr>
          <a:xfrm>
            <a:off x="344805" y="4739005"/>
            <a:ext cx="11511915" cy="781685"/>
          </a:xfrm>
        </p:spPr>
        <p:txBody>
          <a:bodyPr/>
          <a:lstStyle/>
          <a:p>
            <a:r>
              <a:rPr lang="en-US" altLang="zh-CN" sz="1600" dirty="0">
                <a:sym typeface="+mn-ea"/>
              </a:rPr>
              <a:t>——</a:t>
            </a:r>
            <a:r>
              <a:rPr lang="zh-CN" altLang="en-US" sz="1600" dirty="0">
                <a:sym typeface="+mn-ea"/>
              </a:rPr>
              <a:t>基于</a:t>
            </a:r>
            <a:r>
              <a:rPr lang="en-US" altLang="zh-CN" sz="1600" dirty="0">
                <a:sym typeface="+mn-ea"/>
              </a:rPr>
              <a:t>YOLO</a:t>
            </a:r>
            <a:r>
              <a:rPr lang="zh-CN" altLang="en-US" sz="1600" dirty="0">
                <a:sym typeface="+mn-ea"/>
              </a:rPr>
              <a:t>的吸烟与跌倒多场景风险识别系统</a:t>
            </a:r>
          </a:p>
        </p:txBody>
      </p:sp>
      <p:sp>
        <p:nvSpPr>
          <p:cNvPr id="189" name="文本占位符 92"/>
          <p:cNvSpPr>
            <a:spLocks noGrp="1"/>
          </p:cNvSpPr>
          <p:nvPr/>
        </p:nvSpPr>
        <p:spPr>
          <a:xfrm>
            <a:off x="334432" y="5919149"/>
            <a:ext cx="1632181" cy="384000"/>
          </a:xfrm>
          <a:prstGeom prst="rect">
            <a:avLst/>
          </a:prstGeom>
          <a:noFill/>
        </p:spPr>
        <p:txBody>
          <a:bodyPr vert="horz" lIns="108000" tIns="36000" rIns="0" bIns="0" rtlCol="0" anchor="t">
            <a:normAutofit/>
          </a:bodyPr>
          <a:lstStyle>
            <a:lvl1pPr marL="0" indent="0" algn="l" defTabSz="9137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5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None/>
              <a:defRPr lang="zh-CN" altLang="en-US" sz="186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914400" indent="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1371600" indent="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None/>
              <a:defRPr lang="zh-CN" altLang="en-US" sz="146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1828800" marR="0" indent="0" algn="l" defTabSz="913765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None/>
              <a:defRPr lang="en-US" altLang="zh-CN" sz="133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391920" indent="-163195" algn="l" defTabSz="9137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1950" indent="-153670" algn="l" defTabSz="9137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0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2025-08-13</a:t>
            </a:r>
            <a:endParaRPr lang="zh-CN" altLang="en-US" dirty="0"/>
          </a:p>
        </p:txBody>
      </p:sp>
      <p:sp>
        <p:nvSpPr>
          <p:cNvPr id="190" name="文本占位符 93"/>
          <p:cNvSpPr>
            <a:spLocks noGrp="1"/>
          </p:cNvSpPr>
          <p:nvPr/>
        </p:nvSpPr>
        <p:spPr>
          <a:xfrm>
            <a:off x="335360" y="5487149"/>
            <a:ext cx="1632181" cy="384000"/>
          </a:xfrm>
          <a:prstGeom prst="rect">
            <a:avLst/>
          </a:prstGeom>
          <a:noFill/>
        </p:spPr>
        <p:txBody>
          <a:bodyPr vert="horz" lIns="108000" tIns="36000" rIns="0" bIns="0" rtlCol="0" anchor="t">
            <a:normAutofit/>
          </a:bodyPr>
          <a:lstStyle>
            <a:lvl1pPr marL="0" indent="0" algn="l" defTabSz="9137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5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Arial" panose="020B0604020202020204" pitchFamily="34" charset="0"/>
              </a:defRPr>
            </a:lvl1pPr>
            <a:lvl2pPr marL="480060" indent="-22860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86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720090" indent="-22860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960120" indent="-19177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6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1200150" marR="0" indent="-182245" algn="l" defTabSz="913765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33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391920" indent="-163195" algn="l" defTabSz="9137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1950" indent="-153670" algn="l" defTabSz="9137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0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54</a:t>
            </a:r>
            <a:r>
              <a:rPr dirty="0"/>
              <a:t>期</a:t>
            </a:r>
            <a:r>
              <a:rPr lang="en-US" altLang="zh-CN" dirty="0"/>
              <a:t>7</a:t>
            </a:r>
            <a:r>
              <a:rPr dirty="0"/>
              <a:t>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520" y="1075055"/>
            <a:ext cx="3371850" cy="5230495"/>
          </a:xfrm>
          <a:prstGeom prst="rect">
            <a:avLst/>
          </a:prstGeom>
          <a:effectLst>
            <a:outerShdw blurRad="50800" dist="38100" dir="2700000" algn="tl" rotWithShape="0">
              <a:srgbClr val="FFFFFF">
                <a:alpha val="40000"/>
              </a:srgbClr>
            </a:outerShdw>
          </a:effectLst>
        </p:spPr>
      </p:pic>
      <p:sp>
        <p:nvSpPr>
          <p:cNvPr id="201" name="矩形 19"/>
          <p:cNvSpPr/>
          <p:nvPr/>
        </p:nvSpPr>
        <p:spPr>
          <a:xfrm>
            <a:off x="558165" y="3617595"/>
            <a:ext cx="7016750" cy="1228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公共安全领域：实时监测禁烟区域违规行为，识别人员跌倒等突发状况，联动告警系统缩短应急响应时间；</a:t>
            </a: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智慧养老场景：通过无接触式监测降低老年人看护成本，预防跌倒引发的次生伤害；</a:t>
            </a: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城市治理延伸：行为数据分析可辅助制定场所安全评级、高危区域动线优化等长效管理策略。</a:t>
            </a:r>
          </a:p>
        </p:txBody>
      </p:sp>
      <p:sp>
        <p:nvSpPr>
          <p:cNvPr id="202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3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03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项目背景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4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/>
              <a:t>项目定位及价值</a:t>
            </a:r>
            <a:endParaRPr lang="en-US" altLang="zh-CN" sz="1600"/>
          </a:p>
        </p:txBody>
      </p:sp>
      <p:sp>
        <p:nvSpPr>
          <p:cNvPr id="205" name="剪去对角的矩形 1"/>
          <p:cNvSpPr/>
          <p:nvPr/>
        </p:nvSpPr>
        <p:spPr>
          <a:xfrm>
            <a:off x="8012430" y="1113790"/>
            <a:ext cx="3296285" cy="5153660"/>
          </a:xfrm>
          <a:prstGeom prst="snip2Diag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任意多边形: 形状 14"/>
          <p:cNvSpPr/>
          <p:nvPr/>
        </p:nvSpPr>
        <p:spPr>
          <a:xfrm flipH="1">
            <a:off x="8012430" y="1139825"/>
            <a:ext cx="216000" cy="216000"/>
          </a:xfrm>
          <a:custGeom>
            <a:avLst/>
            <a:gdLst>
              <a:gd name="connsiteX0" fmla="*/ 0 w 255"/>
              <a:gd name="connsiteY0" fmla="*/ 50 h 384"/>
              <a:gd name="connsiteX1" fmla="*/ 6 w 255"/>
              <a:gd name="connsiteY1" fmla="*/ 383 h 384"/>
              <a:gd name="connsiteX2" fmla="*/ 255 w 255"/>
              <a:gd name="connsiteY2" fmla="*/ 384 h 384"/>
              <a:gd name="connsiteX3" fmla="*/ 255 w 255"/>
              <a:gd name="connsiteY3" fmla="*/ 288 h 384"/>
              <a:gd name="connsiteX4" fmla="*/ 75 w 255"/>
              <a:gd name="connsiteY4" fmla="*/ 288 h 384"/>
              <a:gd name="connsiteX5" fmla="*/ 75 w 255"/>
              <a:gd name="connsiteY5" fmla="*/ 0 h 384"/>
              <a:gd name="connsiteX6" fmla="*/ 0 w 255"/>
              <a:gd name="connsiteY6" fmla="*/ 50 h 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7" name="任意多边形: 形状 16"/>
          <p:cNvSpPr/>
          <p:nvPr/>
        </p:nvSpPr>
        <p:spPr>
          <a:xfrm>
            <a:off x="610049" y="1198209"/>
            <a:ext cx="6430312" cy="542988"/>
          </a:xfrm>
          <a:custGeom>
            <a:avLst/>
            <a:gdLst>
              <a:gd name="connsiteX0" fmla="*/ 10573 w 10573"/>
              <a:gd name="connsiteY0" fmla="*/ 0 h 1032"/>
              <a:gd name="connsiteX1" fmla="*/ 10573 w 10573"/>
              <a:gd name="connsiteY1" fmla="*/ 545 h 1032"/>
              <a:gd name="connsiteX2" fmla="*/ 9607 w 10573"/>
              <a:gd name="connsiteY2" fmla="*/ 1032 h 1032"/>
              <a:gd name="connsiteX3" fmla="*/ 0 w 10573"/>
              <a:gd name="connsiteY3" fmla="*/ 1032 h 1032"/>
              <a:gd name="connsiteX4" fmla="*/ 0 w 10573"/>
              <a:gd name="connsiteY4" fmla="*/ 487 h 1032"/>
              <a:gd name="connsiteX5" fmla="*/ 544 w 10573"/>
              <a:gd name="connsiteY5" fmla="*/ 9 h 1032"/>
              <a:gd name="connsiteX6" fmla="*/ 10573 w 10573"/>
              <a:gd name="connsiteY6" fmla="*/ 0 h 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3" h="1032">
                <a:moveTo>
                  <a:pt x="10573" y="0"/>
                </a:moveTo>
                <a:lnTo>
                  <a:pt x="10573" y="545"/>
                </a:lnTo>
                <a:lnTo>
                  <a:pt x="9607" y="1032"/>
                </a:lnTo>
                <a:lnTo>
                  <a:pt x="0" y="1032"/>
                </a:lnTo>
                <a:lnTo>
                  <a:pt x="0" y="487"/>
                </a:lnTo>
                <a:lnTo>
                  <a:pt x="544" y="9"/>
                </a:lnTo>
                <a:lnTo>
                  <a:pt x="10573" y="0"/>
                </a:lnTo>
                <a:close/>
              </a:path>
            </a:pathLst>
          </a:custGeom>
          <a:noFill/>
          <a:ln w="6350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</a:ln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项目定位</a:t>
            </a:r>
          </a:p>
        </p:txBody>
      </p:sp>
      <p:sp>
        <p:nvSpPr>
          <p:cNvPr id="208" name="任意多边形: 形状 14"/>
          <p:cNvSpPr/>
          <p:nvPr/>
        </p:nvSpPr>
        <p:spPr>
          <a:xfrm>
            <a:off x="558165" y="1566297"/>
            <a:ext cx="163336" cy="217782"/>
          </a:xfrm>
          <a:custGeom>
            <a:avLst/>
            <a:gdLst>
              <a:gd name="connsiteX0" fmla="*/ 0 w 255"/>
              <a:gd name="connsiteY0" fmla="*/ 50 h 384"/>
              <a:gd name="connsiteX1" fmla="*/ 6 w 255"/>
              <a:gd name="connsiteY1" fmla="*/ 383 h 384"/>
              <a:gd name="connsiteX2" fmla="*/ 255 w 255"/>
              <a:gd name="connsiteY2" fmla="*/ 384 h 384"/>
              <a:gd name="connsiteX3" fmla="*/ 255 w 255"/>
              <a:gd name="connsiteY3" fmla="*/ 288 h 384"/>
              <a:gd name="connsiteX4" fmla="*/ 75 w 255"/>
              <a:gd name="connsiteY4" fmla="*/ 288 h 384"/>
              <a:gd name="connsiteX5" fmla="*/ 75 w 255"/>
              <a:gd name="connsiteY5" fmla="*/ 0 h 384"/>
              <a:gd name="connsiteX6" fmla="*/ 0 w 255"/>
              <a:gd name="connsiteY6" fmla="*/ 50 h 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9" name="任意多边形: 形状 120"/>
          <p:cNvSpPr/>
          <p:nvPr/>
        </p:nvSpPr>
        <p:spPr>
          <a:xfrm flipV="1">
            <a:off x="978995" y="1129031"/>
            <a:ext cx="3776584" cy="36510"/>
          </a:xfrm>
          <a:custGeom>
            <a:avLst/>
            <a:gdLst>
              <a:gd name="connsiteX0" fmla="*/ 1157786 w 1179613"/>
              <a:gd name="connsiteY0" fmla="*/ 21889 h 21889"/>
              <a:gd name="connsiteX1" fmla="*/ 1179613 w 1179613"/>
              <a:gd name="connsiteY1" fmla="*/ 0 h 21889"/>
              <a:gd name="connsiteX2" fmla="*/ 0 w 1179613"/>
              <a:gd name="connsiteY2" fmla="*/ 0 h 21889"/>
              <a:gd name="connsiteX3" fmla="*/ 21889 w 1179613"/>
              <a:gd name="connsiteY3" fmla="*/ 21889 h 21889"/>
              <a:gd name="connsiteX4" fmla="*/ 1157786 w 1179613"/>
              <a:gd name="connsiteY4" fmla="*/ 21889 h 2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gradFill>
            <a:gsLst>
              <a:gs pos="86000">
                <a:schemeClr val="accent1">
                  <a:alpha val="0"/>
                </a:schemeClr>
              </a:gs>
              <a:gs pos="0">
                <a:schemeClr val="accent1">
                  <a:alpha val="75000"/>
                </a:schemeClr>
              </a:gs>
            </a:gsLst>
            <a:lin ang="2700000" scaled="0"/>
          </a:gra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0" name="矩形 11"/>
          <p:cNvSpPr/>
          <p:nvPr/>
        </p:nvSpPr>
        <p:spPr>
          <a:xfrm>
            <a:off x="558165" y="1823720"/>
            <a:ext cx="7016750" cy="11906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基于前沿的计算机视觉与深度学习技术，构建高精度、实时化的异常行为检测体系，以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YOLO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目标检测算法为核心，实现对吸烟、跌倒等高风险行为的智能化识别与预警。</a:t>
            </a: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通过自建多场景异构数据集、模型轻量化优化及跨平台部署，打造端到端的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视觉分析解决方案，突破传统安防对人工监控的依赖，为公共安全领域提供数据驱动的决策支持。</a:t>
            </a:r>
          </a:p>
        </p:txBody>
      </p:sp>
      <p:grpSp>
        <p:nvGrpSpPr>
          <p:cNvPr id="211" name="组合 14"/>
          <p:cNvGrpSpPr/>
          <p:nvPr/>
        </p:nvGrpSpPr>
        <p:grpSpPr>
          <a:xfrm>
            <a:off x="685165" y="4899025"/>
            <a:ext cx="6482080" cy="672465"/>
            <a:chOff x="879" y="4747"/>
            <a:chExt cx="10208" cy="1059"/>
          </a:xfrm>
        </p:grpSpPr>
        <p:sp>
          <p:nvSpPr>
            <p:cNvPr id="212" name="任意多边形: 形状 16"/>
            <p:cNvSpPr/>
            <p:nvPr/>
          </p:nvSpPr>
          <p:spPr>
            <a:xfrm>
              <a:off x="961" y="4856"/>
              <a:ext cx="10126" cy="850"/>
            </a:xfrm>
            <a:custGeom>
              <a:avLst/>
              <a:gdLst>
                <a:gd name="connsiteX0" fmla="*/ 10573 w 10573"/>
                <a:gd name="connsiteY0" fmla="*/ 0 h 1032"/>
                <a:gd name="connsiteX1" fmla="*/ 10573 w 10573"/>
                <a:gd name="connsiteY1" fmla="*/ 545 h 1032"/>
                <a:gd name="connsiteX2" fmla="*/ 9607 w 10573"/>
                <a:gd name="connsiteY2" fmla="*/ 1032 h 1032"/>
                <a:gd name="connsiteX3" fmla="*/ 0 w 10573"/>
                <a:gd name="connsiteY3" fmla="*/ 1032 h 1032"/>
                <a:gd name="connsiteX4" fmla="*/ 0 w 10573"/>
                <a:gd name="connsiteY4" fmla="*/ 487 h 1032"/>
                <a:gd name="connsiteX5" fmla="*/ 544 w 10573"/>
                <a:gd name="connsiteY5" fmla="*/ 9 h 1032"/>
                <a:gd name="connsiteX6" fmla="*/ 10573 w 10573"/>
                <a:gd name="connsiteY6" fmla="*/ 0 h 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73" h="1032">
                  <a:moveTo>
                    <a:pt x="10573" y="0"/>
                  </a:moveTo>
                  <a:lnTo>
                    <a:pt x="10573" y="545"/>
                  </a:lnTo>
                  <a:lnTo>
                    <a:pt x="9607" y="1032"/>
                  </a:lnTo>
                  <a:lnTo>
                    <a:pt x="0" y="1032"/>
                  </a:lnTo>
                  <a:lnTo>
                    <a:pt x="0" y="487"/>
                  </a:lnTo>
                  <a:lnTo>
                    <a:pt x="544" y="9"/>
                  </a:lnTo>
                  <a:lnTo>
                    <a:pt x="10573" y="0"/>
                  </a:lnTo>
                  <a:close/>
                </a:path>
              </a:pathLst>
            </a:custGeom>
            <a:noFill/>
            <a:ln w="6350">
              <a:gradFill>
                <a:gsLst>
                  <a:gs pos="0">
                    <a:schemeClr val="accent1">
                      <a:alpha val="10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</a:ln>
          </p:spPr>
          <p:txBody>
            <a:bodyPr rot="0" spcFirstLastPara="0" vert="horz" wrap="square" lIns="252095" tIns="0" rIns="0" bIns="0" numCol="1" spcCol="0" rtlCol="0" fromWordArt="0" anchor="ctr" anchorCtr="0" forceAA="0" compatLnSpc="0">
              <a:no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  </a:t>
              </a:r>
              <a:r>
                <a:rPr lang="zh-CN" altLang="en-US" b="1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社会价值</a:t>
              </a:r>
            </a:p>
          </p:txBody>
        </p:sp>
        <p:sp>
          <p:nvSpPr>
            <p:cNvPr id="213" name="任意多边形: 形状 14"/>
            <p:cNvSpPr/>
            <p:nvPr/>
          </p:nvSpPr>
          <p:spPr>
            <a:xfrm>
              <a:off x="879" y="5464"/>
              <a:ext cx="257" cy="343"/>
            </a:xfrm>
            <a:custGeom>
              <a:avLst/>
              <a:gdLst>
                <a:gd name="connsiteX0" fmla="*/ 0 w 255"/>
                <a:gd name="connsiteY0" fmla="*/ 50 h 384"/>
                <a:gd name="connsiteX1" fmla="*/ 6 w 255"/>
                <a:gd name="connsiteY1" fmla="*/ 383 h 384"/>
                <a:gd name="connsiteX2" fmla="*/ 255 w 255"/>
                <a:gd name="connsiteY2" fmla="*/ 384 h 384"/>
                <a:gd name="connsiteX3" fmla="*/ 255 w 255"/>
                <a:gd name="connsiteY3" fmla="*/ 288 h 384"/>
                <a:gd name="connsiteX4" fmla="*/ 75 w 255"/>
                <a:gd name="connsiteY4" fmla="*/ 288 h 384"/>
                <a:gd name="connsiteX5" fmla="*/ 75 w 255"/>
                <a:gd name="connsiteY5" fmla="*/ 0 h 384"/>
                <a:gd name="connsiteX6" fmla="*/ 0 w 255"/>
                <a:gd name="connsiteY6" fmla="*/ 50 h 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" h="384">
                  <a:moveTo>
                    <a:pt x="0" y="50"/>
                  </a:moveTo>
                  <a:lnTo>
                    <a:pt x="6" y="383"/>
                  </a:lnTo>
                  <a:lnTo>
                    <a:pt x="255" y="384"/>
                  </a:lnTo>
                  <a:lnTo>
                    <a:pt x="255" y="288"/>
                  </a:lnTo>
                  <a:lnTo>
                    <a:pt x="75" y="288"/>
                  </a:lnTo>
                  <a:lnTo>
                    <a:pt x="75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4" name="任意多边形: 形状 120"/>
            <p:cNvSpPr/>
            <p:nvPr/>
          </p:nvSpPr>
          <p:spPr>
            <a:xfrm flipV="1">
              <a:off x="1542" y="4747"/>
              <a:ext cx="5947" cy="57"/>
            </a:xfrm>
            <a:custGeom>
              <a:avLst/>
              <a:gdLst>
                <a:gd name="connsiteX0" fmla="*/ 1157786 w 1179613"/>
                <a:gd name="connsiteY0" fmla="*/ 21889 h 21889"/>
                <a:gd name="connsiteX1" fmla="*/ 1179613 w 1179613"/>
                <a:gd name="connsiteY1" fmla="*/ 0 h 21889"/>
                <a:gd name="connsiteX2" fmla="*/ 0 w 1179613"/>
                <a:gd name="connsiteY2" fmla="*/ 0 h 21889"/>
                <a:gd name="connsiteX3" fmla="*/ 21889 w 1179613"/>
                <a:gd name="connsiteY3" fmla="*/ 21889 h 21889"/>
                <a:gd name="connsiteX4" fmla="*/ 1157786 w 1179613"/>
                <a:gd name="connsiteY4" fmla="*/ 21889 h 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613" h="21889">
                  <a:moveTo>
                    <a:pt x="1157786" y="21889"/>
                  </a:moveTo>
                  <a:lnTo>
                    <a:pt x="1179613" y="0"/>
                  </a:lnTo>
                  <a:lnTo>
                    <a:pt x="0" y="0"/>
                  </a:lnTo>
                  <a:lnTo>
                    <a:pt x="21889" y="21889"/>
                  </a:lnTo>
                  <a:lnTo>
                    <a:pt x="1157786" y="21889"/>
                  </a:lnTo>
                  <a:close/>
                </a:path>
              </a:pathLst>
            </a:custGeom>
            <a:gradFill>
              <a:gsLst>
                <a:gs pos="86000">
                  <a:schemeClr val="accent1">
                    <a:alpha val="0"/>
                  </a:schemeClr>
                </a:gs>
                <a:gs pos="0">
                  <a:schemeClr val="accent1">
                    <a:alpha val="75000"/>
                  </a:schemeClr>
                </a:gs>
              </a:gsLst>
              <a:lin ang="2700000" scaled="0"/>
            </a:gradFill>
            <a:ln w="61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15" name="矩形 15"/>
          <p:cNvSpPr/>
          <p:nvPr/>
        </p:nvSpPr>
        <p:spPr>
          <a:xfrm>
            <a:off x="558165" y="5611495"/>
            <a:ext cx="7016750" cy="694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以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视觉技术重构安全监管范式，推动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被动处置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向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主动预防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的转型升级，践行科技赋能民生安全的创新理念。</a:t>
            </a:r>
          </a:p>
        </p:txBody>
      </p:sp>
      <p:grpSp>
        <p:nvGrpSpPr>
          <p:cNvPr id="216" name="组合 16"/>
          <p:cNvGrpSpPr/>
          <p:nvPr/>
        </p:nvGrpSpPr>
        <p:grpSpPr>
          <a:xfrm>
            <a:off x="685165" y="3004185"/>
            <a:ext cx="6482080" cy="672465"/>
            <a:chOff x="879" y="4747"/>
            <a:chExt cx="10208" cy="1059"/>
          </a:xfrm>
        </p:grpSpPr>
        <p:sp>
          <p:nvSpPr>
            <p:cNvPr id="217" name="任意多边形: 形状 16"/>
            <p:cNvSpPr/>
            <p:nvPr/>
          </p:nvSpPr>
          <p:spPr>
            <a:xfrm>
              <a:off x="961" y="4856"/>
              <a:ext cx="10126" cy="850"/>
            </a:xfrm>
            <a:custGeom>
              <a:avLst/>
              <a:gdLst>
                <a:gd name="connsiteX0" fmla="*/ 10573 w 10573"/>
                <a:gd name="connsiteY0" fmla="*/ 0 h 1032"/>
                <a:gd name="connsiteX1" fmla="*/ 10573 w 10573"/>
                <a:gd name="connsiteY1" fmla="*/ 545 h 1032"/>
                <a:gd name="connsiteX2" fmla="*/ 9607 w 10573"/>
                <a:gd name="connsiteY2" fmla="*/ 1032 h 1032"/>
                <a:gd name="connsiteX3" fmla="*/ 0 w 10573"/>
                <a:gd name="connsiteY3" fmla="*/ 1032 h 1032"/>
                <a:gd name="connsiteX4" fmla="*/ 0 w 10573"/>
                <a:gd name="connsiteY4" fmla="*/ 487 h 1032"/>
                <a:gd name="connsiteX5" fmla="*/ 544 w 10573"/>
                <a:gd name="connsiteY5" fmla="*/ 9 h 1032"/>
                <a:gd name="connsiteX6" fmla="*/ 10573 w 10573"/>
                <a:gd name="connsiteY6" fmla="*/ 0 h 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73" h="1032">
                  <a:moveTo>
                    <a:pt x="10573" y="0"/>
                  </a:moveTo>
                  <a:lnTo>
                    <a:pt x="10573" y="545"/>
                  </a:lnTo>
                  <a:lnTo>
                    <a:pt x="9607" y="1032"/>
                  </a:lnTo>
                  <a:lnTo>
                    <a:pt x="0" y="1032"/>
                  </a:lnTo>
                  <a:lnTo>
                    <a:pt x="0" y="487"/>
                  </a:lnTo>
                  <a:lnTo>
                    <a:pt x="544" y="9"/>
                  </a:lnTo>
                  <a:lnTo>
                    <a:pt x="10573" y="0"/>
                  </a:lnTo>
                  <a:close/>
                </a:path>
              </a:pathLst>
            </a:custGeom>
            <a:noFill/>
            <a:ln w="6350">
              <a:gradFill>
                <a:gsLst>
                  <a:gs pos="0">
                    <a:schemeClr val="accent1">
                      <a:alpha val="10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</a:ln>
          </p:spPr>
          <p:txBody>
            <a:bodyPr rot="0" spcFirstLastPara="0" vert="horz" wrap="square" lIns="252095" tIns="0" rIns="0" bIns="0" numCol="1" spcCol="0" rtlCol="0" fromWordArt="0" anchor="ctr" anchorCtr="0" forceAA="0" compatLnSpc="0">
              <a:no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  </a:t>
              </a:r>
              <a:r>
                <a:rPr lang="zh-CN" altLang="en-US" b="1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应用价值</a:t>
              </a:r>
            </a:p>
          </p:txBody>
        </p:sp>
        <p:sp>
          <p:nvSpPr>
            <p:cNvPr id="218" name="任意多边形: 形状 14"/>
            <p:cNvSpPr/>
            <p:nvPr/>
          </p:nvSpPr>
          <p:spPr>
            <a:xfrm>
              <a:off x="879" y="5464"/>
              <a:ext cx="257" cy="343"/>
            </a:xfrm>
            <a:custGeom>
              <a:avLst/>
              <a:gdLst>
                <a:gd name="connsiteX0" fmla="*/ 0 w 255"/>
                <a:gd name="connsiteY0" fmla="*/ 50 h 384"/>
                <a:gd name="connsiteX1" fmla="*/ 6 w 255"/>
                <a:gd name="connsiteY1" fmla="*/ 383 h 384"/>
                <a:gd name="connsiteX2" fmla="*/ 255 w 255"/>
                <a:gd name="connsiteY2" fmla="*/ 384 h 384"/>
                <a:gd name="connsiteX3" fmla="*/ 255 w 255"/>
                <a:gd name="connsiteY3" fmla="*/ 288 h 384"/>
                <a:gd name="connsiteX4" fmla="*/ 75 w 255"/>
                <a:gd name="connsiteY4" fmla="*/ 288 h 384"/>
                <a:gd name="connsiteX5" fmla="*/ 75 w 255"/>
                <a:gd name="connsiteY5" fmla="*/ 0 h 384"/>
                <a:gd name="connsiteX6" fmla="*/ 0 w 255"/>
                <a:gd name="connsiteY6" fmla="*/ 50 h 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" h="384">
                  <a:moveTo>
                    <a:pt x="0" y="50"/>
                  </a:moveTo>
                  <a:lnTo>
                    <a:pt x="6" y="383"/>
                  </a:lnTo>
                  <a:lnTo>
                    <a:pt x="255" y="384"/>
                  </a:lnTo>
                  <a:lnTo>
                    <a:pt x="255" y="288"/>
                  </a:lnTo>
                  <a:lnTo>
                    <a:pt x="75" y="288"/>
                  </a:lnTo>
                  <a:lnTo>
                    <a:pt x="75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9" name="任意多边形: 形状 120"/>
            <p:cNvSpPr/>
            <p:nvPr/>
          </p:nvSpPr>
          <p:spPr>
            <a:xfrm flipV="1">
              <a:off x="1542" y="4747"/>
              <a:ext cx="5947" cy="57"/>
            </a:xfrm>
            <a:custGeom>
              <a:avLst/>
              <a:gdLst>
                <a:gd name="connsiteX0" fmla="*/ 1157786 w 1179613"/>
                <a:gd name="connsiteY0" fmla="*/ 21889 h 21889"/>
                <a:gd name="connsiteX1" fmla="*/ 1179613 w 1179613"/>
                <a:gd name="connsiteY1" fmla="*/ 0 h 21889"/>
                <a:gd name="connsiteX2" fmla="*/ 0 w 1179613"/>
                <a:gd name="connsiteY2" fmla="*/ 0 h 21889"/>
                <a:gd name="connsiteX3" fmla="*/ 21889 w 1179613"/>
                <a:gd name="connsiteY3" fmla="*/ 21889 h 21889"/>
                <a:gd name="connsiteX4" fmla="*/ 1157786 w 1179613"/>
                <a:gd name="connsiteY4" fmla="*/ 21889 h 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613" h="21889">
                  <a:moveTo>
                    <a:pt x="1157786" y="21889"/>
                  </a:moveTo>
                  <a:lnTo>
                    <a:pt x="1179613" y="0"/>
                  </a:lnTo>
                  <a:lnTo>
                    <a:pt x="0" y="0"/>
                  </a:lnTo>
                  <a:lnTo>
                    <a:pt x="21889" y="21889"/>
                  </a:lnTo>
                  <a:lnTo>
                    <a:pt x="1157786" y="21889"/>
                  </a:lnTo>
                  <a:close/>
                </a:path>
              </a:pathLst>
            </a:custGeom>
            <a:gradFill>
              <a:gsLst>
                <a:gs pos="86000">
                  <a:schemeClr val="accent1">
                    <a:alpha val="0"/>
                  </a:schemeClr>
                </a:gs>
                <a:gs pos="0">
                  <a:schemeClr val="accent1">
                    <a:alpha val="75000"/>
                  </a:schemeClr>
                </a:gs>
              </a:gsLst>
              <a:lin ang="2700000" scaled="0"/>
            </a:gradFill>
            <a:ln w="61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4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2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项目背景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3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/>
              <a:t>项目目标</a:t>
            </a:r>
          </a:p>
        </p:txBody>
      </p:sp>
      <p:sp>
        <p:nvSpPr>
          <p:cNvPr id="224" name="矩形: 圆角 4"/>
          <p:cNvSpPr/>
          <p:nvPr/>
        </p:nvSpPr>
        <p:spPr>
          <a:xfrm>
            <a:off x="635" y="998220"/>
            <a:ext cx="12191365" cy="83566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sym typeface="+mn-ea"/>
              </a:rPr>
              <a:t>项目聚焦公共安全与智慧监护需求，结合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sym typeface="+mn-ea"/>
              </a:rPr>
              <a:t>YOLO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sym typeface="+mn-ea"/>
              </a:rPr>
              <a:t>深度学习框架，训练出高精度、低延时的行为检测模型，实现实时视频流与图像检测，降低技术使用门槛，赋能养老院、公共场所等场景的智能化监管。</a:t>
            </a:r>
          </a:p>
        </p:txBody>
      </p:sp>
      <p:sp>
        <p:nvSpPr>
          <p:cNvPr id="225" name="平行四边形 27"/>
          <p:cNvSpPr/>
          <p:nvPr/>
        </p:nvSpPr>
        <p:spPr>
          <a:xfrm rot="5400000">
            <a:off x="2890338" y="5173011"/>
            <a:ext cx="1445263" cy="2017494"/>
          </a:xfrm>
          <a:prstGeom prst="parallelogram">
            <a:avLst>
              <a:gd name="adj" fmla="val 1416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8000">
                <a:schemeClr val="bg2">
                  <a:alpha val="0"/>
                </a:schemeClr>
              </a:gs>
              <a:gs pos="44000">
                <a:schemeClr val="accent6">
                  <a:lumMod val="20000"/>
                  <a:lumOff val="80000"/>
                  <a:alpha val="15000"/>
                </a:schemeClr>
              </a:gs>
              <a:gs pos="100000">
                <a:schemeClr val="accent6">
                  <a:alpha val="60000"/>
                </a:schemeClr>
              </a:gs>
            </a:gsLst>
            <a:lin ang="11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26" name="平行四边形 33"/>
          <p:cNvSpPr/>
          <p:nvPr/>
        </p:nvSpPr>
        <p:spPr>
          <a:xfrm rot="5400000">
            <a:off x="1005294" y="5599894"/>
            <a:ext cx="1445263" cy="2017494"/>
          </a:xfrm>
          <a:prstGeom prst="parallelogram">
            <a:avLst>
              <a:gd name="adj" fmla="val 1416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8000">
                <a:schemeClr val="bg2">
                  <a:alpha val="0"/>
                </a:schemeClr>
              </a:gs>
              <a:gs pos="44000">
                <a:schemeClr val="accent5">
                  <a:lumMod val="20000"/>
                  <a:lumOff val="80000"/>
                  <a:alpha val="15000"/>
                </a:schemeClr>
              </a:gs>
              <a:gs pos="100000">
                <a:schemeClr val="accent5">
                  <a:alpha val="60000"/>
                </a:schemeClr>
              </a:gs>
            </a:gsLst>
            <a:lin ang="11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227" name="组合 72"/>
          <p:cNvGrpSpPr/>
          <p:nvPr/>
        </p:nvGrpSpPr>
        <p:grpSpPr>
          <a:xfrm>
            <a:off x="580778" y="1789430"/>
            <a:ext cx="11139562" cy="4874898"/>
            <a:chOff x="1131" y="2508"/>
            <a:chExt cx="12124" cy="7677"/>
          </a:xfrm>
        </p:grpSpPr>
        <p:sp>
          <p:nvSpPr>
            <p:cNvPr id="228" name="矩形 19"/>
            <p:cNvSpPr/>
            <p:nvPr/>
          </p:nvSpPr>
          <p:spPr>
            <a:xfrm>
              <a:off x="10264" y="2508"/>
              <a:ext cx="1031" cy="9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b">
              <a:normAutofit/>
            </a:bodyPr>
            <a:lstStyle/>
            <a:p>
              <a:r>
                <a:rPr lang="en-US" altLang="zh-CN" sz="2400" b="1" kern="0" dirty="0">
                  <a:solidFill>
                    <a:schemeClr val="accent6">
                      <a:lumMod val="85000"/>
                      <a:lumOff val="15000"/>
                    </a:schemeClr>
                  </a:solidFill>
                  <a:cs typeface="+mn-lt"/>
                </a:rPr>
                <a:t>04</a:t>
              </a:r>
            </a:p>
          </p:txBody>
        </p:sp>
        <p:grpSp>
          <p:nvGrpSpPr>
            <p:cNvPr id="229" name="组合 71"/>
            <p:cNvGrpSpPr/>
            <p:nvPr/>
          </p:nvGrpSpPr>
          <p:grpSpPr>
            <a:xfrm>
              <a:off x="1131" y="2508"/>
              <a:ext cx="12124" cy="7677"/>
              <a:chOff x="1131" y="2508"/>
              <a:chExt cx="12124" cy="7677"/>
            </a:xfrm>
          </p:grpSpPr>
          <p:sp>
            <p:nvSpPr>
              <p:cNvPr id="230" name="平行四边形 14"/>
              <p:cNvSpPr/>
              <p:nvPr/>
            </p:nvSpPr>
            <p:spPr>
              <a:xfrm rot="5400000">
                <a:off x="10529" y="6829"/>
                <a:ext cx="2276" cy="3177"/>
              </a:xfrm>
              <a:prstGeom prst="parallelogram">
                <a:avLst>
                  <a:gd name="adj" fmla="val 14166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8000">
                    <a:schemeClr val="bg2">
                      <a:alpha val="0"/>
                    </a:schemeClr>
                  </a:gs>
                  <a:gs pos="44000">
                    <a:schemeClr val="accent6">
                      <a:lumMod val="20000"/>
                      <a:lumOff val="80000"/>
                      <a:alpha val="15000"/>
                    </a:schemeClr>
                  </a:gs>
                  <a:gs pos="100000">
                    <a:schemeClr val="accent6">
                      <a:alpha val="60000"/>
                    </a:schemeClr>
                  </a:gs>
                </a:gsLst>
                <a:lin ang="11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31" name="任意多边形: 形状 30"/>
              <p:cNvSpPr/>
              <p:nvPr/>
            </p:nvSpPr>
            <p:spPr>
              <a:xfrm>
                <a:off x="10039" y="3525"/>
                <a:ext cx="3177" cy="4013"/>
              </a:xfrm>
              <a:custGeom>
                <a:avLst/>
                <a:gdLst>
                  <a:gd name="connsiteX0" fmla="*/ 56198 w 3421380"/>
                  <a:gd name="connsiteY0" fmla="*/ 2209800 h 5087302"/>
                  <a:gd name="connsiteX1" fmla="*/ 56198 w 3421380"/>
                  <a:gd name="connsiteY1" fmla="*/ 0 h 5087302"/>
                  <a:gd name="connsiteX2" fmla="*/ 0 w 3421380"/>
                  <a:gd name="connsiteY2" fmla="*/ 0 h 5087302"/>
                  <a:gd name="connsiteX3" fmla="*/ 0 w 3421380"/>
                  <a:gd name="connsiteY3" fmla="*/ 2203133 h 5087302"/>
                  <a:gd name="connsiteX4" fmla="*/ 0 w 3421380"/>
                  <a:gd name="connsiteY4" fmla="*/ 2347913 h 5087302"/>
                  <a:gd name="connsiteX5" fmla="*/ 0 w 3421380"/>
                  <a:gd name="connsiteY5" fmla="*/ 4673918 h 5087302"/>
                  <a:gd name="connsiteX6" fmla="*/ 3421380 w 3421380"/>
                  <a:gd name="connsiteY6" fmla="*/ 5087303 h 5087302"/>
                  <a:gd name="connsiteX7" fmla="*/ 3421380 w 3421380"/>
                  <a:gd name="connsiteY7" fmla="*/ 2616518 h 50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1380" h="5087302">
                    <a:moveTo>
                      <a:pt x="56198" y="2209800"/>
                    </a:moveTo>
                    <a:lnTo>
                      <a:pt x="56198" y="0"/>
                    </a:lnTo>
                    <a:lnTo>
                      <a:pt x="0" y="0"/>
                    </a:lnTo>
                    <a:lnTo>
                      <a:pt x="0" y="2203133"/>
                    </a:lnTo>
                    <a:lnTo>
                      <a:pt x="0" y="2347913"/>
                    </a:lnTo>
                    <a:lnTo>
                      <a:pt x="0" y="4673918"/>
                    </a:lnTo>
                    <a:lnTo>
                      <a:pt x="3421380" y="5087303"/>
                    </a:lnTo>
                    <a:lnTo>
                      <a:pt x="3421380" y="2616518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任意多边形: 形状 31"/>
              <p:cNvSpPr/>
              <p:nvPr/>
            </p:nvSpPr>
            <p:spPr>
              <a:xfrm>
                <a:off x="10963" y="5496"/>
                <a:ext cx="1744" cy="1858"/>
              </a:xfrm>
              <a:custGeom>
                <a:avLst/>
                <a:gdLst>
                  <a:gd name="connsiteX0" fmla="*/ 496253 w 1878330"/>
                  <a:gd name="connsiteY0" fmla="*/ 2365058 h 2365057"/>
                  <a:gd name="connsiteX1" fmla="*/ 0 w 1878330"/>
                  <a:gd name="connsiteY1" fmla="*/ 2304098 h 2365057"/>
                  <a:gd name="connsiteX2" fmla="*/ 1387793 w 1878330"/>
                  <a:gd name="connsiteY2" fmla="*/ 0 h 2365057"/>
                  <a:gd name="connsiteX3" fmla="*/ 1878330 w 1878330"/>
                  <a:gd name="connsiteY3" fmla="*/ 60960 h 236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8330" h="2365057">
                    <a:moveTo>
                      <a:pt x="496253" y="2365058"/>
                    </a:moveTo>
                    <a:lnTo>
                      <a:pt x="0" y="2304098"/>
                    </a:lnTo>
                    <a:lnTo>
                      <a:pt x="1387793" y="0"/>
                    </a:lnTo>
                    <a:lnTo>
                      <a:pt x="1878330" y="60960"/>
                    </a:lnTo>
                    <a:close/>
                  </a:path>
                </a:pathLst>
              </a:custGeom>
              <a:solidFill>
                <a:schemeClr val="accent6">
                  <a:lumMod val="92000"/>
                  <a:lumOff val="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任意多边形: 形状 32"/>
              <p:cNvSpPr/>
              <p:nvPr/>
            </p:nvSpPr>
            <p:spPr>
              <a:xfrm>
                <a:off x="10546" y="5448"/>
                <a:ext cx="1526" cy="1832"/>
              </a:xfrm>
              <a:custGeom>
                <a:avLst/>
                <a:gdLst>
                  <a:gd name="connsiteX0" fmla="*/ 261938 w 1643062"/>
                  <a:gd name="connsiteY0" fmla="*/ 2336483 h 2336482"/>
                  <a:gd name="connsiteX1" fmla="*/ 0 w 1643062"/>
                  <a:gd name="connsiteY1" fmla="*/ 2304098 h 2336482"/>
                  <a:gd name="connsiteX2" fmla="*/ 1388745 w 1643062"/>
                  <a:gd name="connsiteY2" fmla="*/ 0 h 2336482"/>
                  <a:gd name="connsiteX3" fmla="*/ 1643063 w 1643062"/>
                  <a:gd name="connsiteY3" fmla="*/ 32385 h 233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062" h="2336482">
                    <a:moveTo>
                      <a:pt x="261938" y="2336483"/>
                    </a:moveTo>
                    <a:lnTo>
                      <a:pt x="0" y="2304098"/>
                    </a:lnTo>
                    <a:lnTo>
                      <a:pt x="1388745" y="0"/>
                    </a:lnTo>
                    <a:lnTo>
                      <a:pt x="1643063" y="32385"/>
                    </a:lnTo>
                    <a:close/>
                  </a:path>
                </a:pathLst>
              </a:custGeom>
              <a:solidFill>
                <a:schemeClr val="accent6">
                  <a:lumMod val="92000"/>
                  <a:lumOff val="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矩形 18"/>
              <p:cNvSpPr/>
              <p:nvPr/>
            </p:nvSpPr>
            <p:spPr>
              <a:xfrm>
                <a:off x="10264" y="3422"/>
                <a:ext cx="2595" cy="1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b="1" kern="0" dirty="0">
                    <a:solidFill>
                      <a:srgbClr val="58AEDA"/>
                    </a:solidFill>
                    <a:latin typeface="微软雅黑" panose="020B0503020204020204" charset="-122"/>
                    <a:sym typeface="+mn-ea"/>
                  </a:rPr>
                  <a:t>项目闭环与知识沉淀</a:t>
                </a:r>
              </a:p>
            </p:txBody>
          </p:sp>
          <p:sp>
            <p:nvSpPr>
              <p:cNvPr id="235" name="平行四边形 20"/>
              <p:cNvSpPr/>
              <p:nvPr/>
            </p:nvSpPr>
            <p:spPr>
              <a:xfrm rot="5400000">
                <a:off x="7521" y="7459"/>
                <a:ext cx="2276" cy="3177"/>
              </a:xfrm>
              <a:prstGeom prst="parallelogram">
                <a:avLst>
                  <a:gd name="adj" fmla="val 14166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8000">
                    <a:schemeClr val="bg2">
                      <a:alpha val="0"/>
                    </a:schemeClr>
                  </a:gs>
                  <a:gs pos="44000">
                    <a:schemeClr val="accent5">
                      <a:lumMod val="20000"/>
                      <a:lumOff val="80000"/>
                      <a:alpha val="15000"/>
                    </a:schemeClr>
                  </a:gs>
                  <a:gs pos="100000">
                    <a:schemeClr val="accent5">
                      <a:alpha val="60000"/>
                    </a:schemeClr>
                  </a:gs>
                </a:gsLst>
                <a:lin ang="11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36" name="任意多边形: 形状 38"/>
              <p:cNvSpPr/>
              <p:nvPr/>
            </p:nvSpPr>
            <p:spPr>
              <a:xfrm>
                <a:off x="7071" y="4224"/>
                <a:ext cx="3177" cy="4013"/>
              </a:xfrm>
              <a:custGeom>
                <a:avLst/>
                <a:gdLst>
                  <a:gd name="connsiteX0" fmla="*/ 56198 w 3421380"/>
                  <a:gd name="connsiteY0" fmla="*/ 2209800 h 5087302"/>
                  <a:gd name="connsiteX1" fmla="*/ 56198 w 3421380"/>
                  <a:gd name="connsiteY1" fmla="*/ 0 h 5087302"/>
                  <a:gd name="connsiteX2" fmla="*/ 0 w 3421380"/>
                  <a:gd name="connsiteY2" fmla="*/ 0 h 5087302"/>
                  <a:gd name="connsiteX3" fmla="*/ 0 w 3421380"/>
                  <a:gd name="connsiteY3" fmla="*/ 2203133 h 5087302"/>
                  <a:gd name="connsiteX4" fmla="*/ 0 w 3421380"/>
                  <a:gd name="connsiteY4" fmla="*/ 2347913 h 5087302"/>
                  <a:gd name="connsiteX5" fmla="*/ 0 w 3421380"/>
                  <a:gd name="connsiteY5" fmla="*/ 4673918 h 5087302"/>
                  <a:gd name="connsiteX6" fmla="*/ 3421380 w 3421380"/>
                  <a:gd name="connsiteY6" fmla="*/ 5087303 h 5087302"/>
                  <a:gd name="connsiteX7" fmla="*/ 3421380 w 3421380"/>
                  <a:gd name="connsiteY7" fmla="*/ 2616518 h 50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1380" h="5087302">
                    <a:moveTo>
                      <a:pt x="56198" y="2209800"/>
                    </a:moveTo>
                    <a:lnTo>
                      <a:pt x="56198" y="0"/>
                    </a:lnTo>
                    <a:lnTo>
                      <a:pt x="0" y="0"/>
                    </a:lnTo>
                    <a:lnTo>
                      <a:pt x="0" y="2203133"/>
                    </a:lnTo>
                    <a:lnTo>
                      <a:pt x="0" y="2347913"/>
                    </a:lnTo>
                    <a:lnTo>
                      <a:pt x="0" y="4673918"/>
                    </a:lnTo>
                    <a:lnTo>
                      <a:pt x="3421380" y="5087303"/>
                    </a:lnTo>
                    <a:lnTo>
                      <a:pt x="3421380" y="2616518"/>
                    </a:lnTo>
                    <a:close/>
                  </a:path>
                </a:pathLst>
              </a:custGeom>
              <a:solidFill>
                <a:schemeClr val="accent5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任意多边形: 形状 39"/>
              <p:cNvSpPr/>
              <p:nvPr/>
            </p:nvSpPr>
            <p:spPr>
              <a:xfrm>
                <a:off x="7994" y="6188"/>
                <a:ext cx="1744" cy="1861"/>
              </a:xfrm>
              <a:custGeom>
                <a:avLst/>
                <a:gdLst>
                  <a:gd name="connsiteX0" fmla="*/ 496253 w 1878330"/>
                  <a:gd name="connsiteY0" fmla="*/ 2365058 h 2365057"/>
                  <a:gd name="connsiteX1" fmla="*/ 0 w 1878330"/>
                  <a:gd name="connsiteY1" fmla="*/ 2304098 h 2365057"/>
                  <a:gd name="connsiteX2" fmla="*/ 1387793 w 1878330"/>
                  <a:gd name="connsiteY2" fmla="*/ 0 h 2365057"/>
                  <a:gd name="connsiteX3" fmla="*/ 1878330 w 1878330"/>
                  <a:gd name="connsiteY3" fmla="*/ 60960 h 236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8330" h="2365057">
                    <a:moveTo>
                      <a:pt x="496253" y="2365058"/>
                    </a:moveTo>
                    <a:lnTo>
                      <a:pt x="0" y="2304098"/>
                    </a:lnTo>
                    <a:lnTo>
                      <a:pt x="1387793" y="0"/>
                    </a:lnTo>
                    <a:lnTo>
                      <a:pt x="1878330" y="60960"/>
                    </a:lnTo>
                    <a:close/>
                  </a:path>
                </a:pathLst>
              </a:custGeom>
              <a:solidFill>
                <a:schemeClr val="accent5">
                  <a:lumMod val="77000"/>
                  <a:lumOff val="23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任意多边形: 形状 40"/>
              <p:cNvSpPr/>
              <p:nvPr/>
            </p:nvSpPr>
            <p:spPr>
              <a:xfrm>
                <a:off x="7577" y="6147"/>
                <a:ext cx="1526" cy="1837"/>
              </a:xfrm>
              <a:custGeom>
                <a:avLst/>
                <a:gdLst>
                  <a:gd name="connsiteX0" fmla="*/ 261938 w 1643062"/>
                  <a:gd name="connsiteY0" fmla="*/ 2336483 h 2336482"/>
                  <a:gd name="connsiteX1" fmla="*/ 0 w 1643062"/>
                  <a:gd name="connsiteY1" fmla="*/ 2304098 h 2336482"/>
                  <a:gd name="connsiteX2" fmla="*/ 1388745 w 1643062"/>
                  <a:gd name="connsiteY2" fmla="*/ 0 h 2336482"/>
                  <a:gd name="connsiteX3" fmla="*/ 1643063 w 1643062"/>
                  <a:gd name="connsiteY3" fmla="*/ 32385 h 233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062" h="2336482">
                    <a:moveTo>
                      <a:pt x="261938" y="2336483"/>
                    </a:moveTo>
                    <a:lnTo>
                      <a:pt x="0" y="2304098"/>
                    </a:lnTo>
                    <a:lnTo>
                      <a:pt x="1388745" y="0"/>
                    </a:lnTo>
                    <a:lnTo>
                      <a:pt x="1643063" y="32385"/>
                    </a:lnTo>
                    <a:close/>
                  </a:path>
                </a:pathLst>
              </a:custGeom>
              <a:solidFill>
                <a:schemeClr val="accent5">
                  <a:lumMod val="77000"/>
                  <a:lumOff val="23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矩形 24"/>
              <p:cNvSpPr/>
              <p:nvPr/>
            </p:nvSpPr>
            <p:spPr>
              <a:xfrm>
                <a:off x="7297" y="3422"/>
                <a:ext cx="2595" cy="1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b="1" kern="0" dirty="0">
                    <a:solidFill>
                      <a:srgbClr val="4287C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开发轻量化</a:t>
                </a:r>
                <a:r>
                  <a:rPr lang="en-US" altLang="zh-CN" sz="1600" b="1" kern="0" dirty="0">
                    <a:solidFill>
                      <a:srgbClr val="4287C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 Web </a:t>
                </a:r>
                <a:r>
                  <a:rPr lang="zh-CN" altLang="en-US" sz="1600" b="1" kern="0" dirty="0">
                    <a:solidFill>
                      <a:srgbClr val="4287C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应用，实现便捷部署</a:t>
                </a:r>
              </a:p>
            </p:txBody>
          </p:sp>
          <p:sp>
            <p:nvSpPr>
              <p:cNvPr id="240" name="矩形 25"/>
              <p:cNvSpPr/>
              <p:nvPr/>
            </p:nvSpPr>
            <p:spPr>
              <a:xfrm>
                <a:off x="7297" y="2508"/>
                <a:ext cx="1031" cy="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>
                <a:normAutofit/>
              </a:bodyPr>
              <a:lstStyle/>
              <a:p>
                <a:r>
                  <a:rPr lang="en-US" altLang="zh-CN" sz="2400" b="1" kern="0" dirty="0">
                    <a:solidFill>
                      <a:schemeClr val="accent5">
                        <a:lumMod val="85000"/>
                        <a:lumOff val="15000"/>
                      </a:schemeClr>
                    </a:solidFill>
                    <a:cs typeface="+mn-lt"/>
                  </a:rPr>
                  <a:t>03</a:t>
                </a:r>
              </a:p>
            </p:txBody>
          </p:sp>
          <p:sp>
            <p:nvSpPr>
              <p:cNvPr id="241" name="任意多边形: 形状 46"/>
              <p:cNvSpPr/>
              <p:nvPr/>
            </p:nvSpPr>
            <p:spPr>
              <a:xfrm>
                <a:off x="4102" y="4913"/>
                <a:ext cx="3177" cy="4013"/>
              </a:xfrm>
              <a:custGeom>
                <a:avLst/>
                <a:gdLst>
                  <a:gd name="connsiteX0" fmla="*/ 56198 w 3421380"/>
                  <a:gd name="connsiteY0" fmla="*/ 2209800 h 5087302"/>
                  <a:gd name="connsiteX1" fmla="*/ 56198 w 3421380"/>
                  <a:gd name="connsiteY1" fmla="*/ 0 h 5087302"/>
                  <a:gd name="connsiteX2" fmla="*/ 0 w 3421380"/>
                  <a:gd name="connsiteY2" fmla="*/ 0 h 5087302"/>
                  <a:gd name="connsiteX3" fmla="*/ 0 w 3421380"/>
                  <a:gd name="connsiteY3" fmla="*/ 2203133 h 5087302"/>
                  <a:gd name="connsiteX4" fmla="*/ 0 w 3421380"/>
                  <a:gd name="connsiteY4" fmla="*/ 2347913 h 5087302"/>
                  <a:gd name="connsiteX5" fmla="*/ 0 w 3421380"/>
                  <a:gd name="connsiteY5" fmla="*/ 4673918 h 5087302"/>
                  <a:gd name="connsiteX6" fmla="*/ 3421380 w 3421380"/>
                  <a:gd name="connsiteY6" fmla="*/ 5087303 h 5087302"/>
                  <a:gd name="connsiteX7" fmla="*/ 3421380 w 3421380"/>
                  <a:gd name="connsiteY7" fmla="*/ 2616518 h 50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1380" h="5087302">
                    <a:moveTo>
                      <a:pt x="56198" y="2209800"/>
                    </a:moveTo>
                    <a:lnTo>
                      <a:pt x="56198" y="0"/>
                    </a:lnTo>
                    <a:lnTo>
                      <a:pt x="0" y="0"/>
                    </a:lnTo>
                    <a:lnTo>
                      <a:pt x="0" y="2203133"/>
                    </a:lnTo>
                    <a:lnTo>
                      <a:pt x="0" y="2347913"/>
                    </a:lnTo>
                    <a:lnTo>
                      <a:pt x="0" y="4673918"/>
                    </a:lnTo>
                    <a:lnTo>
                      <a:pt x="3421380" y="5087303"/>
                    </a:lnTo>
                    <a:lnTo>
                      <a:pt x="3421380" y="2616518"/>
                    </a:lnTo>
                    <a:close/>
                  </a:path>
                </a:pathLst>
              </a:custGeom>
              <a:solidFill>
                <a:schemeClr val="accent6">
                  <a:lumMod val="70000"/>
                  <a:lumOff val="3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任意多边形: 形状 47"/>
              <p:cNvSpPr/>
              <p:nvPr/>
            </p:nvSpPr>
            <p:spPr>
              <a:xfrm>
                <a:off x="5026" y="6876"/>
                <a:ext cx="1744" cy="1864"/>
              </a:xfrm>
              <a:custGeom>
                <a:avLst/>
                <a:gdLst>
                  <a:gd name="connsiteX0" fmla="*/ 496253 w 1878330"/>
                  <a:gd name="connsiteY0" fmla="*/ 2365058 h 2365057"/>
                  <a:gd name="connsiteX1" fmla="*/ 0 w 1878330"/>
                  <a:gd name="connsiteY1" fmla="*/ 2304098 h 2365057"/>
                  <a:gd name="connsiteX2" fmla="*/ 1387793 w 1878330"/>
                  <a:gd name="connsiteY2" fmla="*/ 0 h 2365057"/>
                  <a:gd name="connsiteX3" fmla="*/ 1878330 w 1878330"/>
                  <a:gd name="connsiteY3" fmla="*/ 60960 h 236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8330" h="2365057">
                    <a:moveTo>
                      <a:pt x="496253" y="2365058"/>
                    </a:moveTo>
                    <a:lnTo>
                      <a:pt x="0" y="2304098"/>
                    </a:lnTo>
                    <a:lnTo>
                      <a:pt x="1387793" y="0"/>
                    </a:lnTo>
                    <a:lnTo>
                      <a:pt x="1878330" y="60960"/>
                    </a:lnTo>
                    <a:close/>
                  </a:path>
                </a:pathLst>
              </a:custGeom>
              <a:solidFill>
                <a:schemeClr val="accent6">
                  <a:lumMod val="62000"/>
                  <a:lumOff val="3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任意多边形: 形状 48"/>
              <p:cNvSpPr/>
              <p:nvPr/>
            </p:nvSpPr>
            <p:spPr>
              <a:xfrm>
                <a:off x="4609" y="6835"/>
                <a:ext cx="1526" cy="1840"/>
              </a:xfrm>
              <a:custGeom>
                <a:avLst/>
                <a:gdLst>
                  <a:gd name="connsiteX0" fmla="*/ 261938 w 1643062"/>
                  <a:gd name="connsiteY0" fmla="*/ 2336483 h 2336482"/>
                  <a:gd name="connsiteX1" fmla="*/ 0 w 1643062"/>
                  <a:gd name="connsiteY1" fmla="*/ 2304098 h 2336482"/>
                  <a:gd name="connsiteX2" fmla="*/ 1388745 w 1643062"/>
                  <a:gd name="connsiteY2" fmla="*/ 0 h 2336482"/>
                  <a:gd name="connsiteX3" fmla="*/ 1643063 w 1643062"/>
                  <a:gd name="connsiteY3" fmla="*/ 32385 h 233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062" h="2336482">
                    <a:moveTo>
                      <a:pt x="261938" y="2336483"/>
                    </a:moveTo>
                    <a:lnTo>
                      <a:pt x="0" y="2304098"/>
                    </a:lnTo>
                    <a:lnTo>
                      <a:pt x="1388745" y="0"/>
                    </a:lnTo>
                    <a:lnTo>
                      <a:pt x="1643063" y="32385"/>
                    </a:lnTo>
                    <a:close/>
                  </a:path>
                </a:pathLst>
              </a:custGeom>
              <a:solidFill>
                <a:schemeClr val="accent6">
                  <a:lumMod val="62000"/>
                  <a:lumOff val="3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矩形 31"/>
              <p:cNvSpPr/>
              <p:nvPr/>
            </p:nvSpPr>
            <p:spPr>
              <a:xfrm>
                <a:off x="4328" y="3422"/>
                <a:ext cx="2743" cy="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b="1" kern="0" spc="0" dirty="0">
                    <a:ln>
                      <a:noFill/>
                      <a:prstDash val="sysDot"/>
                    </a:ln>
                    <a:solidFill>
                      <a:srgbClr val="75BDE0"/>
                    </a:solidFill>
                    <a:latin typeface="+mn-ea"/>
                    <a:ea typeface="+mn-ea"/>
                    <a:sym typeface="+mn-ea"/>
                  </a:rPr>
                  <a:t>训练高性能</a:t>
                </a:r>
                <a:r>
                  <a:rPr lang="en-US" altLang="zh-CN" sz="1600" b="1" kern="0" spc="0" dirty="0">
                    <a:ln>
                      <a:noFill/>
                      <a:prstDash val="sysDot"/>
                    </a:ln>
                    <a:solidFill>
                      <a:srgbClr val="75BDE0"/>
                    </a:solidFill>
                    <a:latin typeface="+mn-ea"/>
                    <a:ea typeface="+mn-ea"/>
                    <a:sym typeface="+mn-ea"/>
                  </a:rPr>
                  <a:t>YOLO</a:t>
                </a:r>
                <a:r>
                  <a:rPr lang="zh-CN" altLang="en-US" sz="1600" b="1" kern="0" spc="0" dirty="0">
                    <a:ln>
                      <a:noFill/>
                      <a:prstDash val="sysDot"/>
                    </a:ln>
                    <a:solidFill>
                      <a:srgbClr val="75BDE0"/>
                    </a:solidFill>
                    <a:latin typeface="+mn-ea"/>
                    <a:ea typeface="+mn-ea"/>
                    <a:sym typeface="+mn-ea"/>
                  </a:rPr>
                  <a:t>检测模型</a:t>
                </a:r>
              </a:p>
            </p:txBody>
          </p:sp>
          <p:sp>
            <p:nvSpPr>
              <p:cNvPr id="245" name="矩形 32"/>
              <p:cNvSpPr/>
              <p:nvPr/>
            </p:nvSpPr>
            <p:spPr>
              <a:xfrm>
                <a:off x="4328" y="2508"/>
                <a:ext cx="1031" cy="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>
                <a:normAutofit/>
              </a:bodyPr>
              <a:lstStyle/>
              <a:p>
                <a:r>
                  <a:rPr lang="en-US" altLang="zh-CN" sz="2400" b="1" kern="0" dirty="0">
                    <a:solidFill>
                      <a:schemeClr val="accent6">
                        <a:lumMod val="70000"/>
                        <a:lumOff val="30000"/>
                      </a:schemeClr>
                    </a:solidFill>
                    <a:cs typeface="+mn-lt"/>
                  </a:rPr>
                  <a:t>02</a:t>
                </a:r>
              </a:p>
            </p:txBody>
          </p:sp>
          <p:sp>
            <p:nvSpPr>
              <p:cNvPr id="246" name="任意多边形: 形状 54"/>
              <p:cNvSpPr/>
              <p:nvPr/>
            </p:nvSpPr>
            <p:spPr>
              <a:xfrm>
                <a:off x="1131" y="5587"/>
                <a:ext cx="3177" cy="4013"/>
              </a:xfrm>
              <a:custGeom>
                <a:avLst/>
                <a:gdLst>
                  <a:gd name="connsiteX0" fmla="*/ 56198 w 3421380"/>
                  <a:gd name="connsiteY0" fmla="*/ 2209800 h 5087302"/>
                  <a:gd name="connsiteX1" fmla="*/ 56198 w 3421380"/>
                  <a:gd name="connsiteY1" fmla="*/ 0 h 5087302"/>
                  <a:gd name="connsiteX2" fmla="*/ 0 w 3421380"/>
                  <a:gd name="connsiteY2" fmla="*/ 0 h 5087302"/>
                  <a:gd name="connsiteX3" fmla="*/ 0 w 3421380"/>
                  <a:gd name="connsiteY3" fmla="*/ 2203133 h 5087302"/>
                  <a:gd name="connsiteX4" fmla="*/ 0 w 3421380"/>
                  <a:gd name="connsiteY4" fmla="*/ 2347913 h 5087302"/>
                  <a:gd name="connsiteX5" fmla="*/ 0 w 3421380"/>
                  <a:gd name="connsiteY5" fmla="*/ 4673918 h 5087302"/>
                  <a:gd name="connsiteX6" fmla="*/ 3421380 w 3421380"/>
                  <a:gd name="connsiteY6" fmla="*/ 5087303 h 5087302"/>
                  <a:gd name="connsiteX7" fmla="*/ 3421380 w 3421380"/>
                  <a:gd name="connsiteY7" fmla="*/ 2616518 h 50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1380" h="5087302">
                    <a:moveTo>
                      <a:pt x="56198" y="2209800"/>
                    </a:moveTo>
                    <a:lnTo>
                      <a:pt x="56198" y="0"/>
                    </a:lnTo>
                    <a:lnTo>
                      <a:pt x="0" y="0"/>
                    </a:lnTo>
                    <a:lnTo>
                      <a:pt x="0" y="2203133"/>
                    </a:lnTo>
                    <a:lnTo>
                      <a:pt x="0" y="2347913"/>
                    </a:lnTo>
                    <a:lnTo>
                      <a:pt x="0" y="4673918"/>
                    </a:lnTo>
                    <a:lnTo>
                      <a:pt x="3421380" y="5087303"/>
                    </a:lnTo>
                    <a:lnTo>
                      <a:pt x="3421380" y="2616518"/>
                    </a:lnTo>
                    <a:close/>
                  </a:path>
                </a:pathLst>
              </a:custGeom>
              <a:solidFill>
                <a:schemeClr val="accent5">
                  <a:lumMod val="55000"/>
                  <a:lumOff val="4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任意多边形: 形状 55"/>
              <p:cNvSpPr/>
              <p:nvPr/>
            </p:nvSpPr>
            <p:spPr>
              <a:xfrm>
                <a:off x="2056" y="7551"/>
                <a:ext cx="1744" cy="1864"/>
              </a:xfrm>
              <a:custGeom>
                <a:avLst/>
                <a:gdLst>
                  <a:gd name="connsiteX0" fmla="*/ 496253 w 1878330"/>
                  <a:gd name="connsiteY0" fmla="*/ 2365058 h 2365057"/>
                  <a:gd name="connsiteX1" fmla="*/ 0 w 1878330"/>
                  <a:gd name="connsiteY1" fmla="*/ 2304098 h 2365057"/>
                  <a:gd name="connsiteX2" fmla="*/ 1387793 w 1878330"/>
                  <a:gd name="connsiteY2" fmla="*/ 0 h 2365057"/>
                  <a:gd name="connsiteX3" fmla="*/ 1878330 w 1878330"/>
                  <a:gd name="connsiteY3" fmla="*/ 60960 h 236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8330" h="2365057">
                    <a:moveTo>
                      <a:pt x="496253" y="2365058"/>
                    </a:moveTo>
                    <a:lnTo>
                      <a:pt x="0" y="2304098"/>
                    </a:lnTo>
                    <a:lnTo>
                      <a:pt x="1387793" y="0"/>
                    </a:lnTo>
                    <a:lnTo>
                      <a:pt x="1878330" y="60960"/>
                    </a:lnTo>
                    <a:close/>
                  </a:path>
                </a:pathLst>
              </a:custGeom>
              <a:solidFill>
                <a:schemeClr val="accent5">
                  <a:lumMod val="47000"/>
                  <a:lumOff val="53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任意多边形: 形状 56"/>
              <p:cNvSpPr/>
              <p:nvPr/>
            </p:nvSpPr>
            <p:spPr>
              <a:xfrm>
                <a:off x="1638" y="7509"/>
                <a:ext cx="1526" cy="1840"/>
              </a:xfrm>
              <a:custGeom>
                <a:avLst/>
                <a:gdLst>
                  <a:gd name="connsiteX0" fmla="*/ 261938 w 1643062"/>
                  <a:gd name="connsiteY0" fmla="*/ 2336483 h 2336482"/>
                  <a:gd name="connsiteX1" fmla="*/ 0 w 1643062"/>
                  <a:gd name="connsiteY1" fmla="*/ 2304098 h 2336482"/>
                  <a:gd name="connsiteX2" fmla="*/ 1388745 w 1643062"/>
                  <a:gd name="connsiteY2" fmla="*/ 0 h 2336482"/>
                  <a:gd name="connsiteX3" fmla="*/ 1643063 w 1643062"/>
                  <a:gd name="connsiteY3" fmla="*/ 32385 h 233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062" h="2336482">
                    <a:moveTo>
                      <a:pt x="261938" y="2336483"/>
                    </a:moveTo>
                    <a:lnTo>
                      <a:pt x="0" y="2304098"/>
                    </a:lnTo>
                    <a:lnTo>
                      <a:pt x="1388745" y="0"/>
                    </a:lnTo>
                    <a:lnTo>
                      <a:pt x="1643063" y="32385"/>
                    </a:lnTo>
                    <a:close/>
                  </a:path>
                </a:pathLst>
              </a:custGeom>
              <a:solidFill>
                <a:schemeClr val="accent5">
                  <a:lumMod val="47000"/>
                  <a:lumOff val="53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矩形 37"/>
              <p:cNvSpPr/>
              <p:nvPr/>
            </p:nvSpPr>
            <p:spPr>
              <a:xfrm>
                <a:off x="1358" y="3422"/>
                <a:ext cx="2595" cy="1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b="1" kern="0" spc="0" dirty="0">
                    <a:ln>
                      <a:noFill/>
                      <a:prstDash val="sysDot"/>
                    </a:ln>
                    <a:solidFill>
                      <a:srgbClr val="85B1DC"/>
                    </a:solidFill>
                    <a:latin typeface="+mn-ea"/>
                    <a:ea typeface="+mn-ea"/>
                    <a:sym typeface="+mn-ea"/>
                  </a:rPr>
                  <a:t>构建高质量多场景行为检测数据集</a:t>
                </a:r>
              </a:p>
            </p:txBody>
          </p:sp>
          <p:sp>
            <p:nvSpPr>
              <p:cNvPr id="250" name="矩形 38"/>
              <p:cNvSpPr/>
              <p:nvPr/>
            </p:nvSpPr>
            <p:spPr>
              <a:xfrm>
                <a:off x="1351" y="2508"/>
                <a:ext cx="1031" cy="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>
                <a:normAutofit/>
              </a:bodyPr>
              <a:lstStyle/>
              <a:p>
                <a:r>
                  <a:rPr lang="en-US" altLang="zh-CN" sz="2400" b="1" kern="0" dirty="0">
                    <a:solidFill>
                      <a:schemeClr val="accent5">
                        <a:lumMod val="55000"/>
                        <a:lumOff val="45000"/>
                      </a:schemeClr>
                    </a:solidFill>
                    <a:cs typeface="+mn-lt"/>
                  </a:rPr>
                  <a:t>01</a:t>
                </a:r>
              </a:p>
            </p:txBody>
          </p:sp>
        </p:grpSp>
      </p:grpSp>
      <p:sp>
        <p:nvSpPr>
          <p:cNvPr id="251" name="文本框 73"/>
          <p:cNvSpPr txBox="1"/>
          <p:nvPr/>
        </p:nvSpPr>
        <p:spPr>
          <a:xfrm>
            <a:off x="719455" y="3065780"/>
            <a:ext cx="23120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Smoke-Fall-YOLO-datasets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，覆盖室内外、不同光照条件、多视角的吸烟与跌倒场景，确保数据标注精准（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IoU ≥ 0.9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），增强模型泛化能力。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采用数据抽样检测（检查标注的准确性、剔除异常图片等）提升样本准确性，减少过拟合风险。</a:t>
            </a:r>
          </a:p>
        </p:txBody>
      </p:sp>
      <p:sp>
        <p:nvSpPr>
          <p:cNvPr id="252" name="文本框 74"/>
          <p:cNvSpPr txBox="1"/>
          <p:nvPr/>
        </p:nvSpPr>
        <p:spPr>
          <a:xfrm>
            <a:off x="3507105" y="2800350"/>
            <a:ext cx="240157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YOLO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优化训练策略，实现吸烟行为检测准确率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≥ 90%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，跌倒行为检测准确率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≥ 90%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，召回率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≥ 85%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优化推理速度，确保单帧处理时间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≤ 50ms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）满足实时监测需求。</a:t>
            </a:r>
          </a:p>
        </p:txBody>
      </p:sp>
      <p:pic>
        <p:nvPicPr>
          <p:cNvPr id="253" name="图片 78" descr="图片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00000">
            <a:off x="1497330" y="5219065"/>
            <a:ext cx="914400" cy="720000"/>
          </a:xfrm>
          <a:prstGeom prst="rect">
            <a:avLst/>
          </a:prstGeom>
        </p:spPr>
      </p:pic>
      <p:pic>
        <p:nvPicPr>
          <p:cNvPr id="254" name="图片 79" descr="立方体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00000">
            <a:off x="4263390" y="4841875"/>
            <a:ext cx="914400" cy="648000"/>
          </a:xfrm>
          <a:prstGeom prst="rect">
            <a:avLst/>
          </a:prstGeom>
        </p:spPr>
      </p:pic>
      <p:pic>
        <p:nvPicPr>
          <p:cNvPr id="255" name="图片 80" descr="浏览器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00000">
            <a:off x="7021195" y="4395470"/>
            <a:ext cx="914400" cy="648000"/>
          </a:xfrm>
          <a:prstGeom prst="rect">
            <a:avLst/>
          </a:prstGeom>
        </p:spPr>
      </p:pic>
      <p:pic>
        <p:nvPicPr>
          <p:cNvPr id="256" name="图片 81" descr="笔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00000">
            <a:off x="9779000" y="3966845"/>
            <a:ext cx="914400" cy="648000"/>
          </a:xfrm>
          <a:prstGeom prst="rect">
            <a:avLst/>
          </a:prstGeom>
        </p:spPr>
      </p:pic>
      <p:sp>
        <p:nvSpPr>
          <p:cNvPr id="257" name="文本框 75"/>
          <p:cNvSpPr txBox="1"/>
          <p:nvPr/>
        </p:nvSpPr>
        <p:spPr>
          <a:xfrm>
            <a:off x="6278245" y="3068955"/>
            <a:ext cx="24015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2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Streamlit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构建交互式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Web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应用，支持：</a:t>
            </a:r>
          </a:p>
          <a:p>
            <a:pPr marL="360045" lvl="1" indent="-171450" fontAlgn="auto">
              <a:buFont typeface="Wingdings" panose="05000000000000000000" charset="0"/>
              <a:buChar char="Ø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实时视频流分析（基于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OpenCV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RTSP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协议）</a:t>
            </a:r>
          </a:p>
          <a:p>
            <a:pPr marL="360045" lvl="1" indent="-171450" fontAlgn="auto">
              <a:buFont typeface="Wingdings" panose="05000000000000000000" charset="0"/>
              <a:buChar char="Ø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批量图片上传检测</a:t>
            </a: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可视化检测结果（高亮目标、置信度显示、行为统计报表）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适配边缘计算设备（如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Jetson Nano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），探索轻量化部署方案。</a:t>
            </a:r>
          </a:p>
        </p:txBody>
      </p:sp>
      <p:sp>
        <p:nvSpPr>
          <p:cNvPr id="258" name="文本框 76"/>
          <p:cNvSpPr txBox="1"/>
          <p:nvPr/>
        </p:nvSpPr>
        <p:spPr>
          <a:xfrm>
            <a:off x="8966835" y="2717800"/>
            <a:ext cx="240157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完成技术复盘报告，分析模型优化路径（如数据增强、超参数调优）与部署挑战。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制作项目汇报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PPT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，总结技术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方案、性能指标与应用价值。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规范归档代码、数据集、训练日志，形成可复用的技术资产。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2880786" y="875358"/>
            <a:ext cx="8879609" cy="5472000"/>
          </a:xfrm>
        </p:spPr>
        <p:txBody>
          <a:bodyPr rtlCol="0"/>
          <a:lstStyle/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ClrTx/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1、项目背景</a:t>
            </a: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2、数据预处理</a:t>
            </a:r>
            <a:endParaRPr lang="en-US" altLang="zh-CN" sz="2000" b="1" noProof="1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sz="2000" dirty="0">
                <a:latin typeface="Arial" panose="020B0604020202020204" pitchFamily="34" charset="0"/>
                <a:sym typeface="Arial" panose="020B0604020202020204" pitchFamily="34" charset="0"/>
              </a:rPr>
              <a:t>、</a:t>
            </a:r>
            <a:r>
              <a:rPr lang="zh-CN" altLang="en-US" sz="2000" noProof="1">
                <a:latin typeface="Arial" panose="020B0604020202020204" pitchFamily="34" charset="0"/>
                <a:sym typeface="Arial" panose="020B0604020202020204" pitchFamily="34" charset="0"/>
              </a:rPr>
              <a:t>模型选择、训练、评估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sz="2000" dirty="0">
                <a:latin typeface="Arial" panose="020B0604020202020204" pitchFamily="34" charset="0"/>
                <a:sym typeface="Arial" panose="020B0604020202020204" pitchFamily="34" charset="0"/>
              </a:rPr>
              <a:t>、模型推理与应用</a:t>
            </a: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5</a:t>
            </a:r>
            <a:r>
              <a:rPr sz="2000" dirty="0">
                <a:latin typeface="Arial" panose="020B0604020202020204" pitchFamily="34" charset="0"/>
                <a:sym typeface="Arial" panose="020B0604020202020204" pitchFamily="34" charset="0"/>
              </a:rPr>
              <a:t>、项目总结与展望</a:t>
            </a:r>
          </a:p>
        </p:txBody>
      </p:sp>
      <p:sp>
        <p:nvSpPr>
          <p:cNvPr id="261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7B671-1C97-406F-9CC6-C711624DAA1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674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674B0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47"/>
          <p:cNvSpPr/>
          <p:nvPr>
            <p:custDataLst>
              <p:tags r:id="rId1"/>
            </p:custDataLst>
          </p:nvPr>
        </p:nvSpPr>
        <p:spPr>
          <a:xfrm>
            <a:off x="8399780" y="2708910"/>
            <a:ext cx="3132455" cy="3831590"/>
          </a:xfrm>
          <a:prstGeom prst="roundRect">
            <a:avLst>
              <a:gd name="adj" fmla="val 7308"/>
            </a:avLst>
          </a:prstGeom>
          <a:solidFill>
            <a:srgbClr val="FFFFFF">
              <a:alpha val="15000"/>
            </a:srgbClr>
          </a:solidFill>
          <a:ln>
            <a:solidFill>
              <a:srgbClr val="4287C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145" tIns="1080135" rIns="215900" numCol="1" spcCol="0" rtlCol="0" fromWordArt="0" anchor="t" anchorCtr="0" forceAA="0" compatLnSpc="1">
            <a:noAutofit/>
          </a:bodyPr>
          <a:lstStyle/>
          <a:p>
            <a:pPr lvl="0" algn="ctr">
              <a:lnSpc>
                <a:spcPct val="140000"/>
              </a:lnSpc>
              <a:buClrTx/>
              <a:buSzTx/>
              <a:buFontTx/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3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6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4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数据预处理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5" name="标题 7"/>
          <p:cNvSpPr>
            <a:spLocks noGrp="1" noChangeArrowheads="1"/>
          </p:cNvSpPr>
          <p:nvPr/>
        </p:nvSpPr>
        <p:spPr>
          <a:xfrm>
            <a:off x="529199" y="288131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 dirty="0"/>
              <a:t>数据来源与原始数据集观察</a:t>
            </a:r>
          </a:p>
        </p:txBody>
      </p:sp>
      <p:sp>
        <p:nvSpPr>
          <p:cNvPr id="266" name="矩形: 圆角 4"/>
          <p:cNvSpPr/>
          <p:nvPr/>
        </p:nvSpPr>
        <p:spPr>
          <a:xfrm>
            <a:off x="635" y="1025443"/>
            <a:ext cx="12191365" cy="146558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 dirty="0">
                <a:solidFill>
                  <a:schemeClr val="tx1"/>
                </a:solidFill>
                <a:ea typeface="微软雅黑" panose="020B0503020204020204" charset="-122"/>
              </a:rPr>
              <a:t>数据来源：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en-US" altLang="zh-CN" sz="1400" b="1" dirty="0">
                <a:solidFill>
                  <a:srgbClr val="FF6600"/>
                </a:solidFill>
                <a:latin typeface="+mn-ea"/>
                <a:cs typeface="+mn-ea"/>
                <a:sym typeface="+mn-ea"/>
              </a:rPr>
              <a:t>CSDN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开源社区获取【吸烟、跌倒行为目标检测数据集】，数据集文件：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Smoke-Fall-YOLO-datasets.zip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包含两类行为图片和其对应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YOLO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标注文件：</a:t>
            </a:r>
            <a:r>
              <a:rPr lang="en-US" altLang="zh-CN" sz="1400" b="1" dirty="0">
                <a:solidFill>
                  <a:srgbClr val="FF6600"/>
                </a:solidFill>
                <a:latin typeface="+mn-ea"/>
                <a:cs typeface="+mn-ea"/>
                <a:sym typeface="+mn-ea"/>
              </a:rPr>
              <a:t>吸烟行为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和</a:t>
            </a:r>
            <a:r>
              <a:rPr lang="en-US" altLang="zh-CN" sz="1400" b="1" dirty="0">
                <a:solidFill>
                  <a:srgbClr val="FF6600"/>
                </a:solidFill>
                <a:latin typeface="+mn-ea"/>
                <a:cs typeface="+mn-ea"/>
                <a:sym typeface="+mn-ea"/>
              </a:rPr>
              <a:t>跌倒行为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主要从：数据集结构、标注文件、图片文件三方面对原始数据集进行观察，结果如下：</a:t>
            </a:r>
          </a:p>
        </p:txBody>
      </p:sp>
      <p:graphicFrame>
        <p:nvGraphicFramePr>
          <p:cNvPr id="85" name="Table 9"/>
          <p:cNvGraphicFramePr>
            <a:graphicFrameLocks noGrp="1"/>
          </p:cNvGraphicFramePr>
          <p:nvPr/>
        </p:nvGraphicFramePr>
        <p:xfrm>
          <a:off x="8616315" y="4878705"/>
          <a:ext cx="2657395" cy="79200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60000"/>
                        <a:buFont typeface="Wingdings" panose="05000000000000000000" pitchFamily="2" charset="2"/>
                        <a:defRPr sz="19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1pPr>
                      <a:lvl2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2pPr>
                      <a:lvl3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4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3pPr>
                      <a:lvl4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2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4pPr>
                      <a:lvl5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5pPr>
                      <a:lvl6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6pPr>
                      <a:lvl7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7pPr>
                      <a:lvl8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8pPr>
                      <a:lvl9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数据集类型</a:t>
                      </a:r>
                      <a:r>
                        <a:rPr kumimoji="0" lang="en-US" altLang="zh-CN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L="0" marR="0" marT="35537" marB="35537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抽烟图像</a:t>
                      </a: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摔倒图像</a:t>
                      </a: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总计</a:t>
                      </a: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608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1146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1754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175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294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469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8" name="组合 67"/>
          <p:cNvGrpSpPr/>
          <p:nvPr/>
        </p:nvGrpSpPr>
        <p:grpSpPr>
          <a:xfrm>
            <a:off x="664210" y="2698115"/>
            <a:ext cx="3131820" cy="3831590"/>
            <a:chOff x="1046" y="4249"/>
            <a:chExt cx="4932" cy="6034"/>
          </a:xfrm>
        </p:grpSpPr>
        <p:sp>
          <p:nvSpPr>
            <p:cNvPr id="28" name="圆角矩形 27"/>
            <p:cNvSpPr/>
            <p:nvPr>
              <p:custDataLst>
                <p:tags r:id="rId7"/>
              </p:custDataLst>
            </p:nvPr>
          </p:nvSpPr>
          <p:spPr>
            <a:xfrm>
              <a:off x="1046" y="4249"/>
              <a:ext cx="4933" cy="6034"/>
            </a:xfrm>
            <a:prstGeom prst="roundRect">
              <a:avLst>
                <a:gd name="adj" fmla="val 7308"/>
              </a:avLst>
            </a:prstGeom>
            <a:solidFill>
              <a:srgbClr val="FFFFFF">
                <a:alpha val="15000"/>
              </a:srgbClr>
            </a:solidFill>
            <a:ln>
              <a:solidFill>
                <a:srgbClr val="4287C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145" tIns="1080135" rIns="215900" numCol="1" spcCol="0" rtlCol="0" fromWordArt="0" anchor="t" anchorCtr="0" forceAA="0" compatLnSpc="1">
              <a:noAutofit/>
            </a:bodyPr>
            <a:lstStyle/>
            <a:p>
              <a:pPr indent="0" algn="ctr" fontAlgn="auto">
                <a:lnSpc>
                  <a:spcPct val="140000"/>
                </a:lnSpc>
              </a:pP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8"/>
              </p:custDataLst>
            </p:nvPr>
          </p:nvSpPr>
          <p:spPr>
            <a:xfrm>
              <a:off x="3054" y="4384"/>
              <a:ext cx="918" cy="918"/>
            </a:xfrm>
            <a:prstGeom prst="ellipse">
              <a:avLst/>
            </a:prstGeom>
            <a:noFill/>
            <a:ln w="25400">
              <a:solidFill>
                <a:srgbClr val="4287C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9"/>
              </p:custDataLst>
            </p:nvPr>
          </p:nvCxnSpPr>
          <p:spPr>
            <a:xfrm>
              <a:off x="3226" y="9919"/>
              <a:ext cx="573" cy="0"/>
            </a:xfrm>
            <a:prstGeom prst="line">
              <a:avLst/>
            </a:prstGeom>
            <a:ln w="44450" cap="rnd">
              <a:solidFill>
                <a:srgbClr val="4287C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152" y="6176"/>
              <a:ext cx="4721" cy="3270"/>
            </a:xfrm>
            <a:prstGeom prst="rect">
              <a:avLst/>
            </a:prstGeom>
            <a:noFill/>
            <a:ln>
              <a:solidFill>
                <a:schemeClr val="bg1">
                  <a:lumMod val="40000"/>
                  <a:lumOff val="60000"/>
                </a:schemeClr>
              </a:solidFill>
              <a:prstDash val="sysDash"/>
            </a:ln>
            <a:effectLst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1000">
                  <a:solidFill>
                    <a:schemeClr val="tx1"/>
                  </a:solidFill>
                </a:rPr>
                <a:t>Smoke-Fall-YOLO-datasets/</a:t>
              </a:r>
            </a:p>
            <a:p>
              <a:pPr algn="l"/>
              <a:r>
                <a:rPr lang="en-US" altLang="zh-CN" sz="1000">
                  <a:solidFill>
                    <a:schemeClr val="tx1"/>
                  </a:solidFill>
                </a:rPr>
                <a:t>|---trainset/</a:t>
              </a:r>
            </a:p>
            <a:p>
              <a:pPr algn="l"/>
              <a:r>
                <a:rPr lang="en-US" altLang="zh-CN" sz="1000">
                  <a:solidFill>
                    <a:schemeClr val="tx1"/>
                  </a:solidFill>
                </a:rPr>
                <a:t>|    |---images/         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</a:t>
              </a:r>
              <a:r>
                <a:rPr lang="zh-CN" altLang="en-US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训练集图片</a:t>
              </a:r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</a:rPr>
                <a:t>|    |---labels/           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#训练集标注</a:t>
              </a:r>
            </a:p>
            <a:p>
              <a:pPr algn="l"/>
              <a:r>
                <a:rPr lang="en-US" altLang="zh-CN" sz="1000">
                  <a:solidFill>
                    <a:schemeClr val="tx1"/>
                  </a:solidFill>
                </a:rPr>
                <a:t>|    |---labels.chche 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#Y</a:t>
              </a:r>
              <a:r>
                <a:rPr lang="zh-CN" altLang="en-US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缓存文件（加快加载）</a:t>
              </a: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endParaRPr lang="en-US" altLang="zh-CN" sz="900" i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|---testset/</a:t>
              </a:r>
              <a:endParaRPr lang="en-US" altLang="zh-CN" sz="1000">
                <a:solidFill>
                  <a:schemeClr val="tx1"/>
                </a:solidFill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    |---images/         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#测试集图片</a:t>
              </a:r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    |---labels/           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#测试集标注</a:t>
              </a:r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    |---labels.chche    </a:t>
              </a:r>
              <a:r>
                <a:rPr lang="en-US" altLang="zh-CN" sz="900" i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#Y缓存文件</a:t>
              </a:r>
            </a:p>
            <a:p>
              <a:pPr algn="l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</a:t>
              </a: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|---smoke_fall.yaml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#数据集配置文件</a:t>
              </a:r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47" y="5392"/>
              <a:ext cx="2731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/>
                <a:t>数据集结构</a:t>
              </a:r>
            </a:p>
          </p:txBody>
        </p:sp>
        <p:pic>
          <p:nvPicPr>
            <p:cNvPr id="63" name="图片 11" descr="343439383331313b343532303032373bbfcdbba7b5b5b0b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46" y="4676"/>
              <a:ext cx="334" cy="334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4530725" y="2698115"/>
            <a:ext cx="3131820" cy="3831590"/>
            <a:chOff x="7135" y="4249"/>
            <a:chExt cx="4932" cy="6034"/>
          </a:xfrm>
        </p:grpSpPr>
        <p:sp>
          <p:nvSpPr>
            <p:cNvPr id="42" name="圆角矩形 41"/>
            <p:cNvSpPr/>
            <p:nvPr>
              <p:custDataLst>
                <p:tags r:id="rId4"/>
              </p:custDataLst>
            </p:nvPr>
          </p:nvSpPr>
          <p:spPr>
            <a:xfrm>
              <a:off x="7135" y="4249"/>
              <a:ext cx="4933" cy="6034"/>
            </a:xfrm>
            <a:prstGeom prst="roundRect">
              <a:avLst>
                <a:gd name="adj" fmla="val 7308"/>
              </a:avLst>
            </a:prstGeom>
            <a:solidFill>
              <a:srgbClr val="FFFFFF">
                <a:alpha val="15000"/>
              </a:srgbClr>
            </a:solidFill>
            <a:ln>
              <a:solidFill>
                <a:srgbClr val="4287C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145" tIns="1080135" rIns="215900" numCol="1" spcCol="0" rtlCol="0" fromWordArt="0" anchor="t" anchorCtr="0" forceAA="0" compatLnSpc="1">
              <a:noAutofit/>
            </a:bodyPr>
            <a:lstStyle/>
            <a:p>
              <a:pPr lvl="0" algn="ctr">
                <a:lnSpc>
                  <a:spcPct val="140000"/>
                </a:lnSpc>
                <a:buClrTx/>
                <a:buSzTx/>
                <a:buFontTx/>
              </a:pP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4" name="椭圆 43"/>
            <p:cNvSpPr/>
            <p:nvPr>
              <p:custDataLst>
                <p:tags r:id="rId5"/>
              </p:custDataLst>
            </p:nvPr>
          </p:nvSpPr>
          <p:spPr>
            <a:xfrm>
              <a:off x="9143" y="4384"/>
              <a:ext cx="918" cy="918"/>
            </a:xfrm>
            <a:prstGeom prst="ellipse">
              <a:avLst/>
            </a:prstGeom>
            <a:noFill/>
            <a:ln w="25400">
              <a:solidFill>
                <a:srgbClr val="4287C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46" name="直接连接符 45"/>
            <p:cNvCxnSpPr/>
            <p:nvPr>
              <p:custDataLst>
                <p:tags r:id="rId6"/>
              </p:custDataLst>
            </p:nvPr>
          </p:nvCxnSpPr>
          <p:spPr>
            <a:xfrm>
              <a:off x="9315" y="9919"/>
              <a:ext cx="573" cy="0"/>
            </a:xfrm>
            <a:prstGeom prst="line">
              <a:avLst/>
            </a:prstGeom>
            <a:ln w="44450" cap="rnd">
              <a:solidFill>
                <a:srgbClr val="4287C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8236" y="5392"/>
              <a:ext cx="2731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/>
                <a:t>标注文件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241" y="6174"/>
              <a:ext cx="4721" cy="1016"/>
            </a:xfrm>
            <a:prstGeom prst="rect">
              <a:avLst/>
            </a:prstGeom>
            <a:noFill/>
            <a:ln>
              <a:solidFill>
                <a:schemeClr val="bg1">
                  <a:lumMod val="40000"/>
                  <a:lumOff val="60000"/>
                </a:schemeClr>
              </a:solidFill>
              <a:prstDash val="sysDash"/>
            </a:ln>
            <a:effectLst/>
          </p:spPr>
          <p:txBody>
            <a:bodyPr wrap="square" rtlCol="0" anchor="t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标注类别：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0--smoke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、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1--fall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标注文件：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txt</a:t>
              </a: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标注格式：符合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YOLO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规范</a:t>
              </a:r>
            </a:p>
          </p:txBody>
        </p:sp>
        <p:pic>
          <p:nvPicPr>
            <p:cNvPr id="58" name="Picture 6" descr="A screenshot of a computer&#10;&#10;AI-generated content may be incorrect.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" y="7328"/>
              <a:ext cx="2168" cy="2454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pic>
          <p:nvPicPr>
            <p:cNvPr id="64" name="图片 63" descr="标签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412" y="4653"/>
              <a:ext cx="380" cy="380"/>
            </a:xfrm>
            <a:prstGeom prst="rect">
              <a:avLst/>
            </a:prstGeom>
          </p:spPr>
        </p:pic>
      </p:grpSp>
      <p:sp>
        <p:nvSpPr>
          <p:cNvPr id="50" name="椭圆 49"/>
          <p:cNvSpPr/>
          <p:nvPr>
            <p:custDataLst>
              <p:tags r:id="rId2"/>
            </p:custDataLst>
          </p:nvPr>
        </p:nvSpPr>
        <p:spPr>
          <a:xfrm>
            <a:off x="9672320" y="2783840"/>
            <a:ext cx="582930" cy="582930"/>
          </a:xfrm>
          <a:prstGeom prst="ellipse">
            <a:avLst/>
          </a:prstGeom>
          <a:noFill/>
          <a:ln w="25400">
            <a:solidFill>
              <a:srgbClr val="4287C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3"/>
            </p:custDataLst>
          </p:nvPr>
        </p:nvCxnSpPr>
        <p:spPr>
          <a:xfrm>
            <a:off x="9781540" y="6298565"/>
            <a:ext cx="363855" cy="0"/>
          </a:xfrm>
          <a:prstGeom prst="line">
            <a:avLst/>
          </a:prstGeom>
          <a:ln w="44450" cap="rnd">
            <a:solidFill>
              <a:srgbClr val="4287C8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096375" y="3423920"/>
            <a:ext cx="1734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/>
              <a:t>图像文件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464550" y="3920490"/>
            <a:ext cx="2997835" cy="798830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  <a:prstDash val="sysDash"/>
          </a:ln>
          <a:effectLst/>
        </p:spPr>
        <p:txBody>
          <a:bodyPr wrap="square" rtlCol="0" anchor="t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图像格式：所有图像为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.JPG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格式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图像命名：行为前缀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</a:p>
          <a:p>
            <a:pPr marL="360045" lvl="1" indent="-71755" algn="l" fontAlgn="auto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抽烟图像前缀：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smoke_</a:t>
            </a:r>
          </a:p>
          <a:p>
            <a:pPr marL="360045" lvl="1" indent="-71755" algn="l" fontAlgn="auto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摔倒图像前缀：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fall_</a:t>
            </a:r>
          </a:p>
        </p:txBody>
      </p:sp>
      <p:pic>
        <p:nvPicPr>
          <p:cNvPr id="65" name="图片 64" descr="图片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43135" y="2954655"/>
            <a:ext cx="241300" cy="24130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9242425" y="5805170"/>
            <a:ext cx="14420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图像总量：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2223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7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9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数据预处理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0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 dirty="0"/>
              <a:t>数据集检测</a:t>
            </a:r>
          </a:p>
        </p:txBody>
      </p:sp>
      <p:sp>
        <p:nvSpPr>
          <p:cNvPr id="271" name="矩形: 圆角 4"/>
          <p:cNvSpPr/>
          <p:nvPr/>
        </p:nvSpPr>
        <p:spPr>
          <a:xfrm>
            <a:off x="635" y="998220"/>
            <a:ext cx="12191365" cy="111442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检测图像异常：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图片是否均能正常打开，是否存在文件损坏或格式异常，是否存在干扰性异常数据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 </a:t>
            </a:r>
            <a:r>
              <a:rPr kumimoji="0" lang="en-US" altLang="zh-CN" sz="1400" i="0" u="none" strike="noStrike" kern="1200" cap="none" spc="0" normalizeH="0" baseline="0">
                <a:solidFill>
                  <a:srgbClr val="FF6600"/>
                </a:solidFill>
                <a:ea typeface="微软雅黑" panose="020B0503020204020204" charset="-122"/>
              </a:rPr>
              <a:t>------</a:t>
            </a:r>
            <a:r>
              <a:rPr kumimoji="0" lang="zh-CN" altLang="en-US" sz="1400" i="0" u="none" strike="noStrike" kern="1200" cap="none" spc="0" normalizeH="0" baseline="0">
                <a:solidFill>
                  <a:srgbClr val="FF6600"/>
                </a:solidFill>
                <a:ea typeface="微软雅黑" panose="020B0503020204020204" charset="-122"/>
              </a:rPr>
              <a:t>检测结果：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通过程序批量检测，图像正常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检测标注异常：即检测是否存在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无标注文件的图像，或图像标注文件存在，但是标注内容为空或无效标注</a:t>
            </a:r>
            <a:r>
              <a:rPr lang="en-US" altLang="zh-CN" sz="14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------</a:t>
            </a:r>
            <a:r>
              <a:rPr lang="zh-CN" altLang="en-US" sz="14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检测结果：</a:t>
            </a:r>
            <a:r>
              <a:rPr lang="zh-CN" altLang="en-US" sz="14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存在标注为空或无效</a:t>
            </a:r>
            <a:endParaRPr kumimoji="0" lang="zh-CN" altLang="en-US" sz="1400" i="0" u="none" strike="noStrike" kern="1200" cap="none" spc="0" normalizeH="0" baseline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抽样观测标注效果：标注效果是否符合预期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 </a:t>
            </a:r>
            <a:r>
              <a:rPr lang="en-US" altLang="zh-CN" sz="14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------</a:t>
            </a:r>
            <a:r>
              <a:rPr lang="zh-CN" altLang="en-US" sz="14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检测结果：</a:t>
            </a:r>
            <a:r>
              <a:rPr lang="zh-CN" altLang="en-US" sz="14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标注效果符合预期，正确标注摔倒和抽烟行为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615" y="2637155"/>
            <a:ext cx="3759200" cy="37592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17" name="组合 16"/>
          <p:cNvGrpSpPr/>
          <p:nvPr/>
        </p:nvGrpSpPr>
        <p:grpSpPr>
          <a:xfrm>
            <a:off x="263525" y="2491740"/>
            <a:ext cx="3575050" cy="4206240"/>
            <a:chOff x="301" y="3474"/>
            <a:chExt cx="5630" cy="6624"/>
          </a:xfrm>
          <a:solidFill>
            <a:schemeClr val="accent1">
              <a:lumMod val="60000"/>
              <a:lumOff val="40000"/>
              <a:alpha val="10000"/>
            </a:schemeClr>
          </a:solidFill>
        </p:grpSpPr>
        <p:grpSp>
          <p:nvGrpSpPr>
            <p:cNvPr id="9" name="组合 8"/>
            <p:cNvGrpSpPr/>
            <p:nvPr>
              <p:custDataLst>
                <p:tags r:id="rId4"/>
              </p:custDataLst>
            </p:nvPr>
          </p:nvGrpSpPr>
          <p:grpSpPr>
            <a:xfrm>
              <a:off x="301" y="3474"/>
              <a:ext cx="5630" cy="6624"/>
              <a:chOff x="6992" y="3769"/>
              <a:chExt cx="5630" cy="6624"/>
            </a:xfrm>
            <a:grpFill/>
          </p:grpSpPr>
          <p:sp>
            <p:nvSpPr>
              <p:cNvPr id="12" name="竖卷形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6992" y="3769"/>
                <a:ext cx="5630" cy="6624"/>
              </a:xfrm>
              <a:prstGeom prst="verticalScroll">
                <a:avLst/>
              </a:prstGeom>
              <a:grpFill/>
              <a:ln>
                <a:solidFill>
                  <a:srgbClr val="4287C8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144145" tIns="1080135" rIns="215900" numCol="1" spcCol="0" rtlCol="0" fromWordArt="0" anchor="t" anchorCtr="0" forceAA="0" compatLnSpc="1">
                <a:noAutofit/>
              </a:bodyPr>
              <a:lstStyle/>
              <a:p>
                <a:pPr lvl="0" algn="ctr">
                  <a:lnSpc>
                    <a:spcPct val="140000"/>
                  </a:lnSpc>
                  <a:buClrTx/>
                  <a:buSzTx/>
                  <a:buFontTx/>
                </a:pPr>
                <a:endPara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897" y="4377"/>
                <a:ext cx="4045" cy="5903"/>
              </a:xfrm>
              <a:prstGeom prst="rect">
                <a:avLst/>
              </a:prstGeom>
              <a:grpFill/>
            </p:spPr>
            <p:txBody>
              <a:bodyPr wrap="square" rtlCol="0" anchor="t">
                <a:noAutofit/>
              </a:bodyPr>
              <a:lstStyle/>
              <a:p>
                <a:r>
                  <a:rPr lang="en-US" altLang="zh-CN" sz="1000" dirty="0"/>
                  <a:t>============================</a:t>
                </a:r>
              </a:p>
              <a:p>
                <a:r>
                  <a:rPr lang="zh-CN" altLang="en-US" sz="1000" dirty="0"/>
                  <a:t>图片总数</a:t>
                </a:r>
                <a:r>
                  <a:rPr lang="en-US" altLang="zh-CN" sz="1000" dirty="0"/>
                  <a:t>: 1754</a:t>
                </a:r>
              </a:p>
              <a:p>
                <a:r>
                  <a:rPr lang="zh-CN" altLang="en-US" sz="1000" dirty="0"/>
                  <a:t>有效标注图片</a:t>
                </a:r>
                <a:r>
                  <a:rPr lang="en-US" altLang="zh-CN" sz="1000" dirty="0"/>
                  <a:t>: </a:t>
                </a:r>
                <a:r>
                  <a:rPr lang="en-US" altLang="zh-CN" sz="1000" dirty="0">
                    <a:sym typeface="+mn-ea"/>
                  </a:rPr>
                  <a:t>1745</a:t>
                </a:r>
              </a:p>
              <a:p>
                <a:r>
                  <a:rPr lang="en-US" altLang="zh-CN" sz="1000" dirty="0"/>
                  <a:t>============================</a:t>
                </a:r>
              </a:p>
              <a:p>
                <a:r>
                  <a:rPr lang="zh-CN" altLang="en-US" sz="1000" dirty="0"/>
                  <a:t>分类统计结果</a:t>
                </a:r>
                <a:r>
                  <a:rPr lang="en-US" altLang="zh-CN" sz="1000" dirty="0"/>
                  <a:t>:</a:t>
                </a:r>
              </a:p>
              <a:p>
                <a:r>
                  <a:rPr lang="en-US" altLang="zh-CN" sz="1000" dirty="0"/>
                  <a:t>============================</a:t>
                </a:r>
              </a:p>
              <a:p>
                <a:r>
                  <a:rPr lang="en-US" altLang="zh-CN" sz="1000" dirty="0"/>
                  <a:t>FALL</a:t>
                </a:r>
                <a:r>
                  <a:rPr lang="zh-CN" altLang="en-US" sz="1000" dirty="0"/>
                  <a:t>类图片</a:t>
                </a:r>
                <a:r>
                  <a:rPr lang="en-US" altLang="zh-CN" sz="1000" dirty="0"/>
                  <a:t>:</a:t>
                </a:r>
              </a:p>
              <a:p>
                <a:r>
                  <a:rPr lang="en-US" altLang="zh-CN" sz="1000" dirty="0"/>
                  <a:t>  </a:t>
                </a:r>
                <a:r>
                  <a:rPr lang="zh-CN" altLang="en-US" sz="1000" dirty="0"/>
                  <a:t>总数</a:t>
                </a:r>
                <a:r>
                  <a:rPr lang="en-US" altLang="zh-CN" sz="1000" dirty="0"/>
                  <a:t>: 1146 (</a:t>
                </a:r>
                <a:r>
                  <a:rPr lang="zh-CN" altLang="en-US" sz="1000" dirty="0"/>
                  <a:t>占比</a:t>
                </a:r>
                <a:r>
                  <a:rPr lang="en-US" altLang="zh-CN" sz="1000" dirty="0"/>
                  <a:t>: 65.34%)</a:t>
                </a:r>
              </a:p>
              <a:p>
                <a:r>
                  <a:rPr lang="en-US" altLang="zh-CN" sz="1000" dirty="0"/>
                  <a:t>  </a:t>
                </a:r>
                <a:r>
                  <a:rPr lang="zh-CN" altLang="en-US" sz="1000" dirty="0"/>
                  <a:t>无标注文件</a:t>
                </a:r>
                <a:r>
                  <a:rPr lang="en-US" altLang="zh-CN" sz="1000" dirty="0"/>
                  <a:t>: 0 (</a:t>
                </a:r>
                <a:r>
                  <a:rPr lang="zh-CN" altLang="en-US" sz="1000" dirty="0"/>
                  <a:t>占比</a:t>
                </a:r>
                <a:r>
                  <a:rPr lang="en-US" altLang="zh-CN" sz="1000" dirty="0"/>
                  <a:t>: 0.0%)</a:t>
                </a:r>
              </a:p>
              <a:p>
                <a:r>
                  <a:rPr lang="en-US" altLang="zh-CN" sz="1000" dirty="0"/>
                  <a:t>  </a:t>
                </a:r>
                <a:r>
                  <a:rPr lang="zh-CN" altLang="en-US" sz="1000" dirty="0"/>
                  <a:t>空</a:t>
                </a:r>
                <a:r>
                  <a:rPr lang="en-US" altLang="zh-CN" sz="1000" dirty="0"/>
                  <a:t>/</a:t>
                </a:r>
                <a:r>
                  <a:rPr lang="zh-CN" altLang="en-US" sz="1000" dirty="0"/>
                  <a:t>无效标注</a:t>
                </a:r>
                <a:r>
                  <a:rPr lang="en-US" altLang="zh-CN" sz="1000" dirty="0"/>
                  <a:t>: 9 (</a:t>
                </a:r>
                <a:r>
                  <a:rPr lang="zh-CN" altLang="en-US" sz="1000" dirty="0"/>
                  <a:t>占比</a:t>
                </a:r>
                <a:r>
                  <a:rPr lang="en-US" altLang="zh-CN" sz="1000" dirty="0"/>
                  <a:t>: 0.79%)</a:t>
                </a:r>
              </a:p>
              <a:p>
                <a:r>
                  <a:rPr lang="en-US" altLang="zh-CN" sz="1000" dirty="0"/>
                  <a:t>  </a:t>
                </a:r>
                <a:r>
                  <a:rPr lang="zh-CN" altLang="en-US" sz="1000" dirty="0"/>
                  <a:t>有效标注</a:t>
                </a:r>
                <a:r>
                  <a:rPr lang="en-US" altLang="zh-CN" sz="1000" dirty="0"/>
                  <a:t>: 1137 (</a:t>
                </a:r>
                <a:r>
                  <a:rPr lang="zh-CN" altLang="en-US" sz="1000" dirty="0"/>
                  <a:t>占比</a:t>
                </a:r>
                <a:r>
                  <a:rPr lang="en-US" altLang="zh-CN" sz="1000" dirty="0"/>
                  <a:t>: 99.21%)</a:t>
                </a:r>
              </a:p>
              <a:p>
                <a:endParaRPr lang="en-US" altLang="zh-CN" sz="1000" dirty="0"/>
              </a:p>
              <a:p>
                <a:r>
                  <a:rPr lang="en-US" altLang="zh-CN" sz="1000" dirty="0"/>
                  <a:t>SMOKE</a:t>
                </a:r>
                <a:r>
                  <a:rPr lang="zh-CN" altLang="en-US" sz="1000" dirty="0"/>
                  <a:t>类图片</a:t>
                </a:r>
                <a:r>
                  <a:rPr lang="en-US" altLang="zh-CN" sz="1000" dirty="0"/>
                  <a:t>:</a:t>
                </a:r>
              </a:p>
              <a:p>
                <a:r>
                  <a:rPr lang="en-US" altLang="zh-CN" sz="1000" dirty="0"/>
                  <a:t>  </a:t>
                </a:r>
                <a:r>
                  <a:rPr lang="zh-CN" altLang="en-US" sz="1000" dirty="0"/>
                  <a:t>总数</a:t>
                </a:r>
                <a:r>
                  <a:rPr lang="en-US" altLang="zh-CN" sz="1000" dirty="0"/>
                  <a:t>: 608 (</a:t>
                </a:r>
                <a:r>
                  <a:rPr lang="zh-CN" altLang="en-US" sz="1000" dirty="0"/>
                  <a:t>占比</a:t>
                </a:r>
                <a:r>
                  <a:rPr lang="en-US" altLang="zh-CN" sz="1000" dirty="0"/>
                  <a:t>: 34.66%)</a:t>
                </a:r>
              </a:p>
              <a:p>
                <a:r>
                  <a:rPr lang="en-US" altLang="zh-CN" sz="1000" dirty="0"/>
                  <a:t>  </a:t>
                </a:r>
                <a:r>
                  <a:rPr lang="zh-CN" altLang="en-US" sz="1000" dirty="0"/>
                  <a:t>无标注文件</a:t>
                </a:r>
                <a:r>
                  <a:rPr lang="en-US" altLang="zh-CN" sz="1000" dirty="0"/>
                  <a:t>: 0 (</a:t>
                </a:r>
                <a:r>
                  <a:rPr lang="zh-CN" altLang="en-US" sz="1000" dirty="0"/>
                  <a:t>占比</a:t>
                </a:r>
                <a:r>
                  <a:rPr lang="en-US" altLang="zh-CN" sz="1000" dirty="0"/>
                  <a:t>: 0.0%)</a:t>
                </a:r>
              </a:p>
              <a:p>
                <a:r>
                  <a:rPr lang="en-US" altLang="zh-CN" sz="1000" dirty="0"/>
                  <a:t>  </a:t>
                </a:r>
                <a:r>
                  <a:rPr lang="zh-CN" altLang="en-US" sz="1000" dirty="0"/>
                  <a:t>空</a:t>
                </a:r>
                <a:r>
                  <a:rPr lang="en-US" altLang="zh-CN" sz="1000" dirty="0"/>
                  <a:t>/</a:t>
                </a:r>
                <a:r>
                  <a:rPr lang="zh-CN" altLang="en-US" sz="1000" dirty="0"/>
                  <a:t>无效标注</a:t>
                </a:r>
                <a:r>
                  <a:rPr lang="en-US" altLang="zh-CN" sz="1000" dirty="0"/>
                  <a:t>: 0 (</a:t>
                </a:r>
                <a:r>
                  <a:rPr lang="zh-CN" altLang="en-US" sz="1000" dirty="0"/>
                  <a:t>占比</a:t>
                </a:r>
                <a:r>
                  <a:rPr lang="en-US" altLang="zh-CN" sz="1000" dirty="0"/>
                  <a:t>: 0.0%)</a:t>
                </a:r>
              </a:p>
              <a:p>
                <a:r>
                  <a:rPr lang="en-US" altLang="zh-CN" sz="1000" dirty="0"/>
                  <a:t>  </a:t>
                </a:r>
                <a:r>
                  <a:rPr lang="zh-CN" altLang="en-US" sz="1000" dirty="0"/>
                  <a:t>有效标注</a:t>
                </a:r>
                <a:r>
                  <a:rPr lang="en-US" altLang="zh-CN" sz="1000" dirty="0"/>
                  <a:t>: 608 (</a:t>
                </a:r>
                <a:r>
                  <a:rPr lang="zh-CN" altLang="en-US" sz="1000" dirty="0"/>
                  <a:t>占比</a:t>
                </a:r>
                <a:r>
                  <a:rPr lang="en-US" altLang="zh-CN" sz="1000" dirty="0"/>
                  <a:t>: 100.0%)</a:t>
                </a:r>
              </a:p>
              <a:p>
                <a:r>
                  <a:rPr lang="en-US" altLang="zh-CN" sz="1000" dirty="0"/>
                  <a:t>============================</a:t>
                </a:r>
              </a:p>
              <a:p>
                <a:r>
                  <a:rPr lang="zh-CN" altLang="en-US" sz="1000" dirty="0"/>
                  <a:t>所有图片都有对应的标注文件</a:t>
                </a:r>
              </a:p>
              <a:p>
                <a:r>
                  <a:rPr lang="en-US" altLang="zh-CN" sz="1000" dirty="0"/>
                  <a:t>============================</a:t>
                </a:r>
              </a:p>
              <a:p>
                <a:r>
                  <a:rPr lang="zh-CN" altLang="en-US" sz="1000" dirty="0"/>
                  <a:t>发现</a:t>
                </a:r>
                <a:r>
                  <a:rPr lang="en-US" altLang="zh-CN" sz="1000" dirty="0"/>
                  <a:t> 9 </a:t>
                </a:r>
                <a:r>
                  <a:rPr lang="zh-CN" altLang="en-US" sz="1000" dirty="0"/>
                  <a:t>张图片的标注文件为空或无效</a:t>
                </a:r>
                <a:r>
                  <a:rPr lang="en-US" altLang="zh-CN" sz="1000" dirty="0"/>
                  <a:t>:</a:t>
                </a:r>
              </a:p>
              <a:p>
                <a:r>
                  <a:rPr lang="en-US" altLang="zh-CN" sz="1000" dirty="0"/>
                  <a:t> - fall_1.jpg  - fall_1116.jpg  - fall_1144.jpg</a:t>
                </a:r>
              </a:p>
              <a:p>
                <a:r>
                  <a:rPr lang="en-US" altLang="zh-CN" sz="1000" dirty="0"/>
                  <a:t> - fall_245.jpg  - fall_282.jpg  - fall_34.jpg</a:t>
                </a:r>
              </a:p>
              <a:p>
                <a:r>
                  <a:rPr lang="en-US" altLang="zh-CN" sz="1000" dirty="0"/>
                  <a:t> - fall_392.jpg  - fall_50.jpg  - fall_981.jpg</a:t>
                </a: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663" y="3541"/>
              <a:ext cx="4066" cy="483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4287C8"/>
                  </a:solidFill>
                </a:rPr>
                <a:t>训练数据集标注检测结果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05835" y="2493010"/>
            <a:ext cx="3575050" cy="4206240"/>
            <a:chOff x="5973" y="3998"/>
            <a:chExt cx="5630" cy="6624"/>
          </a:xfrm>
          <a:solidFill>
            <a:schemeClr val="accent1">
              <a:lumMod val="60000"/>
              <a:lumOff val="40000"/>
              <a:alpha val="10000"/>
            </a:schemeClr>
          </a:solidFill>
        </p:grpSpPr>
        <p:grpSp>
          <p:nvGrpSpPr>
            <p:cNvPr id="8" name="组合 7"/>
            <p:cNvGrpSpPr/>
            <p:nvPr>
              <p:custDataLst>
                <p:tags r:id="rId1"/>
              </p:custDataLst>
            </p:nvPr>
          </p:nvGrpSpPr>
          <p:grpSpPr>
            <a:xfrm>
              <a:off x="5973" y="3998"/>
              <a:ext cx="5630" cy="6624"/>
              <a:chOff x="6992" y="3769"/>
              <a:chExt cx="5630" cy="6624"/>
            </a:xfrm>
            <a:grpFill/>
          </p:grpSpPr>
          <p:sp>
            <p:nvSpPr>
              <p:cNvPr id="7" name="竖卷形 6"/>
              <p:cNvSpPr/>
              <p:nvPr>
                <p:custDataLst>
                  <p:tags r:id="rId2"/>
                </p:custDataLst>
              </p:nvPr>
            </p:nvSpPr>
            <p:spPr>
              <a:xfrm>
                <a:off x="6992" y="3769"/>
                <a:ext cx="5630" cy="6624"/>
              </a:xfrm>
              <a:prstGeom prst="verticalScroll">
                <a:avLst/>
              </a:prstGeom>
              <a:grpFill/>
              <a:ln>
                <a:solidFill>
                  <a:srgbClr val="4287C8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144145" tIns="1080135" rIns="215900" numCol="1" spcCol="0" rtlCol="0" fromWordArt="0" anchor="t" anchorCtr="0" forceAA="0" compatLnSpc="1">
                <a:noAutofit/>
              </a:bodyPr>
              <a:lstStyle/>
              <a:p>
                <a:pPr lvl="0" algn="ctr">
                  <a:lnSpc>
                    <a:spcPct val="140000"/>
                  </a:lnSpc>
                  <a:buClrTx/>
                  <a:buSzTx/>
                  <a:buFontTx/>
                </a:pPr>
                <a:endPara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endParaRPr>
              </a:p>
            </p:txBody>
          </p:sp>
          <p:sp>
            <p:nvSpPr>
              <p:cNvPr id="5" name="文本框 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897" y="4377"/>
                <a:ext cx="4045" cy="5903"/>
              </a:xfrm>
              <a:prstGeom prst="rect">
                <a:avLst/>
              </a:prstGeom>
              <a:grpFill/>
            </p:spPr>
            <p:txBody>
              <a:bodyPr wrap="square" rtlCol="0" anchor="t">
                <a:noAutofit/>
              </a:bodyPr>
              <a:lstStyle/>
              <a:p>
                <a:r>
                  <a:rPr lang="en-US" altLang="zh-CN" sz="1000"/>
                  <a:t>============================</a:t>
                </a:r>
              </a:p>
              <a:p>
                <a:r>
                  <a:rPr lang="zh-CN" altLang="en-US" sz="1000"/>
                  <a:t>图片总数</a:t>
                </a:r>
                <a:r>
                  <a:rPr lang="en-US" altLang="zh-CN" sz="1000"/>
                  <a:t>: 469</a:t>
                </a:r>
              </a:p>
              <a:p>
                <a:r>
                  <a:rPr lang="zh-CN" altLang="en-US" sz="1000"/>
                  <a:t>有效标注图片</a:t>
                </a:r>
                <a:r>
                  <a:rPr lang="en-US" altLang="zh-CN" sz="1000"/>
                  <a:t>: 466</a:t>
                </a:r>
              </a:p>
              <a:p>
                <a:r>
                  <a:rPr lang="en-US" altLang="zh-CN" sz="1000"/>
                  <a:t>============================</a:t>
                </a:r>
              </a:p>
              <a:p>
                <a:r>
                  <a:rPr lang="zh-CN" altLang="en-US" sz="1000"/>
                  <a:t>分类统计结果</a:t>
                </a:r>
                <a:r>
                  <a:rPr lang="en-US" altLang="zh-CN" sz="1000"/>
                  <a:t>:</a:t>
                </a:r>
              </a:p>
              <a:p>
                <a:r>
                  <a:rPr lang="en-US" altLang="zh-CN" sz="1000"/>
                  <a:t>============================</a:t>
                </a:r>
              </a:p>
              <a:p>
                <a:r>
                  <a:rPr lang="en-US" altLang="zh-CN" sz="1000"/>
                  <a:t>FALL</a:t>
                </a:r>
                <a:r>
                  <a:rPr lang="zh-CN" altLang="en-US" sz="1000"/>
                  <a:t>类图片</a:t>
                </a:r>
                <a:r>
                  <a:rPr lang="en-US" altLang="zh-CN" sz="1000"/>
                  <a:t>:</a:t>
                </a:r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总数</a:t>
                </a:r>
                <a:r>
                  <a:rPr lang="en-US" altLang="zh-CN" sz="1000"/>
                  <a:t>: 294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62.69%)</a:t>
                </a:r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无标注文件</a:t>
                </a:r>
                <a:r>
                  <a:rPr lang="en-US" altLang="zh-CN" sz="1000"/>
                  <a:t>: 0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0.0%)</a:t>
                </a:r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空</a:t>
                </a:r>
                <a:r>
                  <a:rPr lang="en-US" altLang="zh-CN" sz="1000"/>
                  <a:t>/</a:t>
                </a:r>
                <a:r>
                  <a:rPr lang="zh-CN" altLang="en-US" sz="1000"/>
                  <a:t>无效标注</a:t>
                </a:r>
                <a:r>
                  <a:rPr lang="en-US" altLang="zh-CN" sz="1000"/>
                  <a:t>: 3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1.02%)</a:t>
                </a:r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有效标注</a:t>
                </a:r>
                <a:r>
                  <a:rPr lang="en-US" altLang="zh-CN" sz="1000"/>
                  <a:t>: 291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98.98%)</a:t>
                </a:r>
              </a:p>
              <a:p>
                <a:endParaRPr lang="en-US" altLang="zh-CN" sz="1000"/>
              </a:p>
              <a:p>
                <a:r>
                  <a:rPr lang="en-US" altLang="zh-CN" sz="1000"/>
                  <a:t>SMOKE</a:t>
                </a:r>
                <a:r>
                  <a:rPr lang="zh-CN" altLang="en-US" sz="1000"/>
                  <a:t>类图片</a:t>
                </a:r>
                <a:r>
                  <a:rPr lang="en-US" altLang="zh-CN" sz="1000"/>
                  <a:t>:</a:t>
                </a:r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总数</a:t>
                </a:r>
                <a:r>
                  <a:rPr lang="en-US" altLang="zh-CN" sz="1000"/>
                  <a:t>: 175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37.31%)</a:t>
                </a:r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无标注文件</a:t>
                </a:r>
                <a:r>
                  <a:rPr lang="en-US" altLang="zh-CN" sz="1000"/>
                  <a:t>: 0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0.0%)</a:t>
                </a:r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空</a:t>
                </a:r>
                <a:r>
                  <a:rPr lang="en-US" altLang="zh-CN" sz="1000"/>
                  <a:t>/</a:t>
                </a:r>
                <a:r>
                  <a:rPr lang="zh-CN" altLang="en-US" sz="1000"/>
                  <a:t>无效标注</a:t>
                </a:r>
                <a:r>
                  <a:rPr lang="en-US" altLang="zh-CN" sz="1000"/>
                  <a:t>: 0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0.0%)</a:t>
                </a:r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有效标注</a:t>
                </a:r>
                <a:r>
                  <a:rPr lang="en-US" altLang="zh-CN" sz="1000"/>
                  <a:t>: 175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100.0%)</a:t>
                </a:r>
              </a:p>
              <a:p>
                <a:r>
                  <a:rPr lang="en-US" altLang="zh-CN" sz="1000"/>
                  <a:t>============================</a:t>
                </a:r>
              </a:p>
              <a:p>
                <a:r>
                  <a:rPr lang="zh-CN" altLang="en-US" sz="1000"/>
                  <a:t>所有图片都有对应的标注文件</a:t>
                </a:r>
              </a:p>
              <a:p>
                <a:r>
                  <a:rPr lang="en-US" altLang="zh-CN" sz="1000"/>
                  <a:t>============================</a:t>
                </a:r>
              </a:p>
              <a:p>
                <a:r>
                  <a:rPr lang="zh-CN" altLang="en-US" sz="1000"/>
                  <a:t>发现</a:t>
                </a:r>
                <a:r>
                  <a:rPr lang="en-US" altLang="zh-CN" sz="1000"/>
                  <a:t> 3 </a:t>
                </a:r>
                <a:r>
                  <a:rPr lang="zh-CN" altLang="en-US" sz="1000"/>
                  <a:t>张图片的标注文件为空或无效</a:t>
                </a:r>
                <a:r>
                  <a:rPr lang="en-US" altLang="zh-CN" sz="1000"/>
                  <a:t>:</a:t>
                </a:r>
              </a:p>
              <a:p>
                <a:r>
                  <a:rPr lang="en-US" altLang="zh-CN" sz="1000"/>
                  <a:t> - fall_137.jpg</a:t>
                </a:r>
              </a:p>
              <a:p>
                <a:r>
                  <a:rPr lang="en-US" altLang="zh-CN" sz="1000"/>
                  <a:t> - fall_1405.jpg</a:t>
                </a:r>
              </a:p>
              <a:p>
                <a:r>
                  <a:rPr lang="en-US" altLang="zh-CN" sz="1000"/>
                  <a:t> - fall_1422.jpg</a:t>
                </a: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7334" y="4123"/>
              <a:ext cx="4066" cy="483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4287C8"/>
                  </a:solidFill>
                </a:rPr>
                <a:t>测试数据集标注检测结果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23215" y="3357245"/>
            <a:ext cx="27876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检测标注异常</a:t>
            </a:r>
          </a:p>
          <a:p>
            <a:r>
              <a:rPr lang="zh-CN" altLang="en-US" sz="16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结果</a:t>
            </a: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7164070" y="2289810"/>
            <a:ext cx="2540" cy="445198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393305" y="3429000"/>
            <a:ext cx="27876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16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标注效果观测示例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8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9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数据预处理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0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 dirty="0"/>
              <a:t>数据集处理</a:t>
            </a:r>
          </a:p>
        </p:txBody>
      </p:sp>
      <p:sp>
        <p:nvSpPr>
          <p:cNvPr id="271" name="矩形: 圆角 4"/>
          <p:cNvSpPr/>
          <p:nvPr/>
        </p:nvSpPr>
        <p:spPr>
          <a:xfrm>
            <a:off x="635" y="998220"/>
            <a:ext cx="12191365" cy="116586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无效标注处理：存在少量的无效标注，共计对应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12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张图片：训练集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9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张，测试集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3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张；无效标注文件数量较少，使用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Label Studio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完成图像标注，将导出的标注文件替换无效标注；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类别平衡处理：抽烟图片数量较少，导致两种行为图像不平衡，添加抽烟的样本数量。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" y="2276475"/>
            <a:ext cx="5221605" cy="24384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930" y="2852420"/>
            <a:ext cx="5218685" cy="2437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190" y="3645535"/>
            <a:ext cx="5219055" cy="2437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文本框 6"/>
          <p:cNvSpPr txBox="1"/>
          <p:nvPr/>
        </p:nvSpPr>
        <p:spPr>
          <a:xfrm>
            <a:off x="420370" y="5013325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>
                <a:solidFill>
                  <a:srgbClr val="FF6600"/>
                </a:solidFill>
              </a:rPr>
              <a:t>创建工程，导入图片，选择标注方式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39920" y="5732145"/>
            <a:ext cx="21056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rgbClr val="FF6600"/>
                </a:solidFill>
                <a:sym typeface="+mn-ea"/>
              </a:rPr>
              <a:t>标注图片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67937" y="6381115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rgbClr val="FF6600"/>
                </a:solidFill>
                <a:sym typeface="+mn-ea"/>
              </a:rPr>
              <a:t>导出标注文件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9</a:t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数据预处理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 dirty="0"/>
              <a:t>处理后数据集分析</a:t>
            </a:r>
          </a:p>
        </p:txBody>
      </p:sp>
      <p:sp>
        <p:nvSpPr>
          <p:cNvPr id="10" name="矩形: 圆角 4"/>
          <p:cNvSpPr/>
          <p:nvPr/>
        </p:nvSpPr>
        <p:spPr>
          <a:xfrm>
            <a:off x="635" y="998220"/>
            <a:ext cx="12191365" cy="116713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对处理后的数据集进行分析，结果如下所示，通过观测可得出以下结论：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就数据集的规模及目标密度情况，可发现数据集整体分布较为均衡；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两类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目标在整个数据集中出现的频率非常接近，说明采集和标注在类别平衡方面控制较好，有助于后续模型训练。</a:t>
            </a:r>
            <a:endParaRPr kumimoji="0" lang="zh-CN" altLang="en-US" sz="1400" i="0" u="none" strike="noStrike" kern="1200" cap="none" spc="0" normalizeH="0" baseline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graphicFrame>
        <p:nvGraphicFramePr>
          <p:cNvPr id="85" name="Table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38835" y="2431415"/>
          <a:ext cx="5174615" cy="368681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38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1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095">
                <a:tc>
                  <a:txBody>
                    <a:bodyPr/>
                    <a:lstStyle>
                      <a:lvl1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60000"/>
                        <a:buFont typeface="Wingdings" panose="05000000000000000000" pitchFamily="2" charset="2"/>
                        <a:defRPr sz="19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1pPr>
                      <a:lvl2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2pPr>
                      <a:lvl3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4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3pPr>
                      <a:lvl4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2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4pPr>
                      <a:lvl5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5pPr>
                      <a:lvl6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6pPr>
                      <a:lvl7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7pPr>
                      <a:lvl8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8pPr>
                      <a:lvl9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cs typeface="微软雅黑" panose="020B0503020204020204" charset="-122"/>
                        </a:rPr>
                        <a:t>数据集类型</a:t>
                      </a: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cs typeface="微软雅黑" panose="020B0503020204020204" charset="-122"/>
                        </a:rPr>
                        <a:t> </a:t>
                      </a:r>
                    </a:p>
                  </a:txBody>
                  <a:tcPr marL="0" marR="0" marT="35537" marB="35537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统计项</a:t>
                      </a: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值</a:t>
                      </a: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56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图像总数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2354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8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检测目标实例总量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2494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平均每张图像目标数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1.06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8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Smoke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1208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51.32%)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8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Fall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1146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48.68%)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835"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图像总数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569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检测目标实例总量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600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8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平均每张图像目标数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1.05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Smoke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275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48.33%)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8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Fall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294 (</a:t>
                      </a:r>
                      <a:r>
                        <a:rPr lang="zh-CN" altLang="en-US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51.67%)</a:t>
                      </a:r>
                      <a:endParaRPr lang="en-US" altLang="zh-CN" sz="1200" b="0" i="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5" name="图表 20"/>
          <p:cNvPicPr/>
          <p:nvPr/>
        </p:nvPicPr>
        <p:blipFill>
          <a:blip r:embed="rId4"/>
          <a:stretch>
            <a:fillRect/>
          </a:stretch>
        </p:blipFill>
        <p:spPr>
          <a:xfrm>
            <a:off x="6960235" y="2421255"/>
            <a:ext cx="4316095" cy="2636520"/>
          </a:xfrm>
          <a:prstGeom prst="rect">
            <a:avLst/>
          </a:prstGeom>
          <a:ln>
            <a:solidFill>
              <a:srgbClr val="319EFF"/>
            </a:solidFill>
          </a:ln>
        </p:spPr>
      </p:pic>
      <p:pic>
        <p:nvPicPr>
          <p:cNvPr id="6" name="图表 2"/>
          <p:cNvPicPr/>
          <p:nvPr/>
        </p:nvPicPr>
        <p:blipFill>
          <a:blip r:embed="rId5"/>
          <a:stretch>
            <a:fillRect/>
          </a:stretch>
        </p:blipFill>
        <p:spPr>
          <a:xfrm>
            <a:off x="5880100" y="5085080"/>
            <a:ext cx="3813175" cy="1739900"/>
          </a:xfrm>
          <a:prstGeom prst="rect">
            <a:avLst/>
          </a:prstGeom>
          <a:ln>
            <a:noFill/>
          </a:ln>
        </p:spPr>
      </p:pic>
      <p:pic>
        <p:nvPicPr>
          <p:cNvPr id="11" name="图表 2"/>
          <p:cNvPicPr/>
          <p:nvPr/>
        </p:nvPicPr>
        <p:blipFill>
          <a:blip r:embed="rId6"/>
          <a:stretch>
            <a:fillRect/>
          </a:stretch>
        </p:blipFill>
        <p:spPr>
          <a:xfrm>
            <a:off x="8544560" y="5085080"/>
            <a:ext cx="3813175" cy="17399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0&quot;:[50048223,4122520],&quot;70&quot;:[3312383,3325580,3402736,3327380,3322421,3428059,3327967],&quot;8&quot;:[20476341,20476827,20476814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1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9,10,9,10,9,10]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6_1"/>
  <p:tag name="KSO_WM_UNIT_ID" val="diagram20230941_5*m_h_a*1_6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3"/>
  <p:tag name="KSO_WM_UNIT_ID" val="diagram20230941_5*m_h_i*1_5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5_1"/>
  <p:tag name="KSO_WM_UNIT_ID" val="diagram20230941_5*m_h_f*1_5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30941_5*m_h_i*1_5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5_1"/>
  <p:tag name="KSO_WM_UNIT_ID" val="diagram20230941_5*m_h_a*1_5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30941_5*m_h_i*1_5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9,10,9,10,9,10]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30941_5*m_h_i*1_4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30941_5*m_h_i*1_4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9,10,9,10,9,10]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0941_5*m_h_f*1_4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30941_5*m_h_i*1_4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x*1_3_1"/>
  <p:tag name="KSO_WM_TEMPLATE_CATEGORY" val="diagram"/>
  <p:tag name="KSO_WM_TEMPLATE_INDEX" val="20233247"/>
  <p:tag name="KSO_WM_UNIT_LAYERLEVEL" val="1_1_1"/>
  <p:tag name="KSO_WM_TAG_VERSION" val="3.0"/>
  <p:tag name="KSO_WM_UNIT_VALUE" val="70*70"/>
  <p:tag name="KSO_WM_UNIT_TYPE" val="l_h_x"/>
  <p:tag name="KSO_WM_UNIT_INDEX" val="1_3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519.5,&quot;left&quot;:307.925,&quot;top&quot;:550.45,&quot;width&quot;:776.5}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0941_5*m_h_a*1_4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4,&quot;left&quot;:15.05,&quot;top&quot;:173.7,&quot;width&quot;:565.1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4,&quot;left&quot;:15.05,&quot;top&quot;:173.7,&quot;width&quot;:565.1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OPTEXTBOXGROUP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4,&quot;left&quot;:15.05,&quot;top&quot;:173.7,&quot;width&quot;:565.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4,&quot;left&quot;:15.05,&quot;top&quot;:173.7,&quot;width&quot;:565.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4,&quot;left&quot;:15.05,&quot;top&quot;:173.7,&quot;width&quot;:565.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7.4,&quot;left&quot;:15.05,&quot;top&quot;:173.7,&quot;width&quot;:565.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07*290"/>
  <p:tag name="TABLE_ENDDRAG_RECT" val="49*191*407*29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1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f*1_1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TEXT_LAYER_COUNT" val="1"/>
  <p:tag name="KSO_WM_UNIT_NOCLEAR" val="0"/>
  <p:tag name="KSO_WM_UNIT_VALUE" val="143"/>
  <p:tag name="KSO_WM_UNIT_TYPE" val="l_h_f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正文，文字是您思想的提炼，为了最终演示发布的良好效果，请言简意赅的阐述观点。根据需要可酌情增减文字，以便观者准确理解您所传达的信息。文字是您思想的提炼，请言简的阐述观点。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2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3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3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4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4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5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5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6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6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7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7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8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8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9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9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10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i*1_1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},{&quot;brightness&quot;:0.800000011920929,&quot;colorType&quot;:1,&quot;foreColorIndex&quot;:5,&quot;pos&quot;:0.029999999329447746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2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2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9,10,9,10,9,10]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i*1_3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},{&quot;brightness&quot;:0.800000011920929,&quot;colorType&quot;:1,&quot;foreColorIndex&quot;:5,&quot;pos&quot;:0.029999999329447746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i*1_5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},{&quot;brightness&quot;:0.800000011920929,&quot;colorType&quot;:1,&quot;foreColorIndex&quot;:5,&quot;pos&quot;:0.029999999329447746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f*1_1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"/>
  <p:tag name="KSO_WM_UNIT_TEXT_FILL_FORE_SCHEMECOLOR_INDEX" val="1"/>
  <p:tag name="KSO_WM_UNIT_TEXT_FILL_TYPE" val="1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a*1_1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3"/>
  <p:tag name="KSO_WM_UNIT_TEXT_FILL_TYPE" val="3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i*1_2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},{&quot;brightness&quot;:0.800000011920929,&quot;colorType&quot;:1,&quot;foreColorIndex&quot;:5,&quot;pos&quot;:0.029999999329447746,&quot;transparency&quot;:0},{&quot;brightness&quot;:0,&quot;colorType&quot;:1,&quot;foreColorIndex&quot;:5,&quot;pos&quot;:0.8399999737739563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a*1_2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3"/>
  <p:tag name="KSO_WM_UNIT_TEXT_FILL_TYPE" val="3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a*1_3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3"/>
  <p:tag name="KSO_WM_UNIT_TEXT_FILL_TYPE" val="3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i*1_4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},{&quot;brightness&quot;:0.800000011920929,&quot;colorType&quot;:1,&quot;foreColorIndex&quot;:5,&quot;pos&quot;:0.029999999329447746,&quot;transparency&quot;:0},{&quot;brightness&quot;:0,&quot;colorType&quot;:1,&quot;foreColorIndex&quot;:5,&quot;pos&quot;:0.829999983310699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f*1_4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4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"/>
  <p:tag name="KSO_WM_UNIT_TEXT_FILL_FORE_SCHEMECOLOR_INDEX" val="1"/>
  <p:tag name="KSO_WM_UNIT_TEXT_FILL_TYPE" val="1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a*1_4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4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3"/>
  <p:tag name="KSO_WM_UNIT_TEXT_FILL_TYPE" val="3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1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9,10,9,10,9,10]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f*1_5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5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"/>
  <p:tag name="KSO_WM_UNIT_TEXT_FILL_FORE_SCHEMECOLOR_INDEX" val="1"/>
  <p:tag name="KSO_WM_UNIT_TEXT_FILL_TYPE" val="1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a*1_5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5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3"/>
  <p:tag name="KSO_WM_UNIT_TEXT_FILL_TYPE" val="3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f*1_4_1"/>
  <p:tag name="KSO_WM_TEMPLATE_CATEGORY" val="diagram"/>
  <p:tag name="KSO_WM_TEMPLATE_INDEX" val="20234860"/>
  <p:tag name="KSO_WM_UNIT_LAYERLEVEL" val="1_1_1"/>
  <p:tag name="KSO_WM_TAG_VERSION" val="3.0"/>
  <p:tag name="KSO_WM_UNIT_SUBTYPE" val="a"/>
  <p:tag name="KSO_WM_UNIT_NOCLEAR" val="0"/>
  <p:tag name="KSO_WM_DIAGRAM_GROUP_CODE" val="m1-1"/>
  <p:tag name="KSO_WM_UNIT_TYPE" val="m_h_f"/>
  <p:tag name="KSO_WM_UNIT_INDEX" val="1_4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"/>
  <p:tag name="KSO_WM_UNIT_TEXT_FILL_FORE_SCHEMECOLOR_INDEX" val="1"/>
  <p:tag name="KSO_WM_UNIT_TEXT_FILL_TYPE" val="1"/>
  <p:tag name="KSO_WM_DIAGRAM_MAX_ITEMCNT" val="6"/>
  <p:tag name="KSO_WM_DIAGRAM_MIN_ITEMCNT" val="4"/>
  <p:tag name="KSO_WM_DIAGRAM_VIRTUALLY_FRAME" val="{&quot;height&quot;:433.82496062992124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68*178"/>
  <p:tag name="TABLE_ENDDRAG_RECT" val="24*99*368*17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26*337"/>
  <p:tag name="TABLE_ENDDRAG_RECT" val="206*124*326*33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2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2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1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DIAGRAM_GROUP_CODE" val="n1-1"/>
  <p:tag name="KSO_WM_UNIT_TYPE" val="n_i"/>
  <p:tag name="KSO_WM_UNIT_INDEX" val="1_11"/>
  <p:tag name="KSO_WM_DIAGRAM_VERSION" val="3"/>
  <p:tag name="KSO_WM_DIAGRAM_COLOR_TRICK" val="1"/>
  <p:tag name="KSO_WM_DIAGRAM_COLOR_TEXT_CAN_REMOVE" val="n"/>
  <p:tag name="KSO_WM_UNIT_LINE_FORE_SCHEMECOLOR_INDEX" val="5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3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3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40492895_1*n_h_a*1_1_1"/>
  <p:tag name="KSO_WM_TEMPLATE_CATEGORY" val="diagram"/>
  <p:tag name="KSO_WM_TEMPLATE_INDEX" val="40492895"/>
  <p:tag name="KSO_WM_UNIT_LAYERLEVEL" val="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PRESET_TEXT" val="单击此处添加标题"/>
  <p:tag name="KSO_WM_UNIT_FILL_TYPE" val="3"/>
  <p:tag name="KSO_WM_UNIT_LINE_FORE_SCHEMECOLOR_INDEX" val="-2"/>
  <p:tag name="KSO_WM_UNIT_TEXT_TYPE" val="1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,&quot;colorType&quot;:1,&quot;foreColorIndex&quot;:5,&quot;pos&quot;:0.1599999964237213,&quot;transparency&quot;:0}],&quot;type&quot;:3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f*1_1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TEXT_LAYER_COUNT" val="1"/>
  <p:tag name="KSO_WM_UNIT_NOCLEAR" val="0"/>
  <p:tag name="KSO_WM_UNIT_VALUE" val="143"/>
  <p:tag name="KSO_WM_UNIT_TYPE" val="l_h_f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正文，文字是您思想的提炼，为了最终演示发布的良好效果，请言简意赅的阐述观点。根据需要可酌情增减文字，以便观者准确理解您所传达的信息。文字是您思想的提炼，请言简的阐述观点。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2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2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4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4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6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6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4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4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6000000238418579},{&quot;brightness&quot;:0,&quot;colorType&quot;:1,&quot;foreColorIndex&quot;:5,&quot;pos&quot;:1,&quot;transparency&quot;:0.7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6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6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4000000059604645,&quot;colorType&quot;:1,&quot;foreColorIndex&quot;:5,&quot;pos&quot;:0.9800000190734863,&quot;transparency&quot;:0.9100000262260437},{&quot;brightness&quot;:0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7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7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800000011920929,&quot;colorType&quot;:1,&quot;foreColorIndex&quot;:5,&quot;pos&quot;:0.9800000190734863,&quot;transparency&quot;:0.7900000214576721},{&quot;brightness&quot;:0.6000000238418579,&quot;colorType&quot;:1,&quot;foreColorIndex&quot;:5,&quot;pos&quot;:0,&quot;transparency&quot;:0.81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8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8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800000011920929,&quot;colorType&quot;:1,&quot;foreColorIndex&quot;:5,&quot;pos&quot;:0.9800000190734863,&quot;transparency&quot;:0.7900000214576721},{&quot;brightness&quot;:0.6000000238418579,&quot;colorType&quot;:1,&quot;foreColorIndex&quot;:5,&quot;pos&quot;:0,&quot;transparency&quot;:0.81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9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9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4000000059604645,&quot;colorType&quot;:1,&quot;foreColorIndex&quot;:5,&quot;pos&quot;:0.9800000190734863,&quot;transparency&quot;:0.9100000262260437},{&quot;brightness&quot;:0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0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0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4000000059604645,&quot;colorType&quot;:1,&quot;foreColorIndex&quot;:5,&quot;pos&quot;:0.9800000190734863,&quot;transparency&quot;:0.9100000262260437},{&quot;brightness&quot;:0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1_1"/>
  <p:tag name="KSO_WM_UNIT_ID" val="diagram40492895_1*n_h_h_i*1_2_1_1"/>
  <p:tag name="KSO_WM_TEMPLATE_CATEGORY" val="diagram"/>
  <p:tag name="KSO_WM_TEMPLATE_INDEX" val="40492895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.600000023841857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2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2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9,10,9,10,9,10]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2_1"/>
  <p:tag name="KSO_WM_UNIT_ID" val="diagram40492895_1*n_h_h_i*1_2_2_1"/>
  <p:tag name="KSO_WM_TEMPLATE_CATEGORY" val="diagram"/>
  <p:tag name="KSO_WM_TEMPLATE_INDEX" val="40492895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1,&quot;transparency&quot;:0.930000007152557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5_1"/>
  <p:tag name="KSO_WM_UNIT_ID" val="diagram40492895_1*n_h_h_i*1_2_5_1"/>
  <p:tag name="KSO_WM_TEMPLATE_CATEGORY" val="diagram"/>
  <p:tag name="KSO_WM_TEMPLATE_INDEX" val="40492895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.600000023841857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4_1"/>
  <p:tag name="KSO_WM_UNIT_ID" val="diagram40492895_1*n_h_h_i*1_2_4_1"/>
  <p:tag name="KSO_WM_TEMPLATE_CATEGORY" val="diagram"/>
  <p:tag name="KSO_WM_TEMPLATE_INDEX" val="40492895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.600000023841857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3_1"/>
  <p:tag name="KSO_WM_UNIT_ID" val="diagram40492895_1*n_h_h_i*1_2_3_1"/>
  <p:tag name="KSO_WM_TEMPLATE_CATEGORY" val="diagram"/>
  <p:tag name="KSO_WM_TEMPLATE_INDEX" val="40492895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1,&quot;transparency&quot;:0.930000007152557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40492895_1*n_h_h_f*1_2_1_1"/>
  <p:tag name="KSO_WM_TEMPLATE_CATEGORY" val="diagram"/>
  <p:tag name="KSO_WM_TEMPLATE_INDEX" val="40492895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UNIT_PRESET_TEXT" val="添加正文 "/>
  <p:tag name="KSO_WM_UNIT_LINE_FORE_SCHEMECOLOR_INDEX" val="-2"/>
  <p:tag name="KSO_WM_UNIT_TEXT_FILL_FORE_SCHEMECOLOR_INDEX" val="1"/>
  <p:tag name="KSO_WM_UNIT_TEXT_FILL_TYPE" val="1"/>
  <p:tag name="KSO_WM_UNIT_TEXT_TYPE" val="1"/>
  <p:tag name="KSO_WM_DIAGRAM_VIRTUALLY_FRAME" val="{&quot;height&quot;:311.8,&quot;left&quot;:173.40007874015748,&quot;top&quot;:136.3,&quot;width&quot;:636.8500000000001}"/>
  <p:tag name="KSO_WM_DIAGRAM_MAX_ITEMCNT" val="8"/>
  <p:tag name="KSO_WM_DIAGRAM_MIN_ITEMCNT" val="5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40492895_1*n_h_h_f*1_2_2_1"/>
  <p:tag name="KSO_WM_TEMPLATE_CATEGORY" val="diagram"/>
  <p:tag name="KSO_WM_TEMPLATE_INDEX" val="40492895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UNIT_PRESET_TEXT" val="单击&#10;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VIRTUALLY_FRAME" val="{&quot;height&quot;:311.8,&quot;left&quot;:173.40007874015748,&quot;top&quot;:136.3,&quot;width&quot;:636.8500000000001}"/>
  <p:tag name="KSO_WM_DIAGRAM_MAX_ITEMCNT" val="8"/>
  <p:tag name="KSO_WM_DIAGRAM_MIN_ITEMCNT" val="5"/>
  <p:tag name="KSO_WM_DIAGRAM_COLOR_MATCH_VALUE" val="{&quot;shape&quot;:{&quot;fill&quot;:{&quot;gradient&quot;:[{&quot;brightness&quot;:0,&quot;colorType&quot;:2,&quot;pos&quot;:0.9800000190734863,&quot;rgb&quot;:&quot;#d9d9d9&quot;,&quot;transparency&quot;:0.800000011920929},{&quot;brightness&quot;:0,&quot;colorType&quot;:2,&quot;pos&quot;:0.5299999713897705,&quot;rgb&quot;:&quot;#ffffff&quot;,&quot;transparency&quot;:0.800000011920929},{&quot;brightness&quot;:0,&quot;colorType&quot;:2,&quot;pos&quot;:0,&quot;rgb&quot;:&quot;#d9d9d9&quot;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40492895_1*n_h_h_f*1_2_5_1"/>
  <p:tag name="KSO_WM_TEMPLATE_CATEGORY" val="diagram"/>
  <p:tag name="KSO_WM_TEMPLATE_INDEX" val="40492895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UNIT_PRESET_TEXT" val="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VIRTUALLY_FRAME" val="{&quot;height&quot;:311.8,&quot;left&quot;:173.40007874015748,&quot;top&quot;:136.3,&quot;width&quot;:636.8500000000001}"/>
  <p:tag name="KSO_WM_DIAGRAM_MAX_ITEMCNT" val="8"/>
  <p:tag name="KSO_WM_DIAGRAM_MIN_ITEMCNT" val="5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40492895_1*n_h_h_f*1_2_4_1"/>
  <p:tag name="KSO_WM_TEMPLATE_CATEGORY" val="diagram"/>
  <p:tag name="KSO_WM_TEMPLATE_INDEX" val="40492895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UNIT_PRESET_TEXT" val="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VIRTUALLY_FRAME" val="{&quot;height&quot;:311.8,&quot;left&quot;:173.40007874015748,&quot;top&quot;:136.3,&quot;width&quot;:636.8500000000001}"/>
  <p:tag name="KSO_WM_DIAGRAM_MAX_ITEMCNT" val="8"/>
  <p:tag name="KSO_WM_DIAGRAM_MIN_ITEMCNT" val="5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40492895_1*n_h_h_f*1_2_3_1"/>
  <p:tag name="KSO_WM_TEMPLATE_CATEGORY" val="diagram"/>
  <p:tag name="KSO_WM_TEMPLATE_INDEX" val="40492895"/>
  <p:tag name="KSO_WM_UNIT_LAYERLEVEL" val="1_1_1_1"/>
  <p:tag name="KSO_WM_TAG_VERSION" val="3.0"/>
  <p:tag name="KSO_WM_UNIT_VALUE" val="20"/>
  <p:tag name="KSO_WM_DIAGRAM_GROUP_CODE" val="n1-1"/>
  <p:tag name="KSO_WM_DIAGRAM_VERSION" val="3"/>
  <p:tag name="KSO_WM_DIAGRAM_COLOR_TRICK" val="1"/>
  <p:tag name="KSO_WM_DIAGRAM_COLOR_TEXT_CAN_REMOVE" val="n"/>
  <p:tag name="KSO_WM_UNIT_PRESET_TEXT" val="单击&#10;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VIRTUALLY_FRAME" val="{&quot;height&quot;:311.8,&quot;left&quot;:173.40007874015748,&quot;top&quot;:136.3,&quot;width&quot;:636.8500000000001}"/>
  <p:tag name="KSO_WM_DIAGRAM_MAX_ITEMCNT" val="8"/>
  <p:tag name="KSO_WM_DIAGRAM_MIN_ITEMCNT" val="5"/>
  <p:tag name="KSO_WM_DIAGRAM_COLOR_MATCH_VALUE" val="{&quot;shape&quot;:{&quot;fill&quot;:{&quot;gradient&quot;:[{&quot;brightness&quot;:0,&quot;colorType&quot;:2,&quot;pos&quot;:0.9800000190734863,&quot;rgb&quot;:&quot;#d9d9d9&quot;,&quot;transparency&quot;:0.800000011920929},{&quot;brightness&quot;:0,&quot;colorType&quot;:2,&quot;pos&quot;:0.5299999713897705,&quot;rgb&quot;:&quot;#ffffff&quot;,&quot;transparency&quot;:0.800000011920929},{&quot;brightness&quot;:0,&quot;colorType&quot;:2,&quot;pos&quot;:0,&quot;rgb&quot;:&quot;#d9d9d9&quot;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3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3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,&quot;colorType&quot;:1,&quot;foreColorIndex&quot;:5,&quot;pos&quot;:0.9800000190734863,&quot;transparency&quot;:0.8999999761581421},{&quot;brightness&quot;:0.4000000059604645,&quot;colorType&quot;:1,&quot;foreColorIndex&quot;:5,&quot;pos&quot;:0,&quot;transparency&quot;:0.7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1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9,10,9,10,9,10]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5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5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,&quot;colorType&quot;:1,&quot;foreColorIndex&quot;:5,&quot;pos&quot;:0.9800000190734863,&quot;transparency&quot;:0.8999999761581421},{&quot;brightness&quot;:0.4000000059604645,&quot;colorType&quot;:1,&quot;foreColorIndex&quot;:5,&quot;pos&quot;:0,&quot;transparency&quot;:0.7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7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7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,&quot;colorType&quot;:1,&quot;foreColorIndex&quot;:5,&quot;pos&quot;:0.9800000190734863,&quot;transparency&quot;:0.8999999761581421},{&quot;brightness&quot;:0.4000000059604645,&quot;colorType&quot;:1,&quot;foreColorIndex&quot;:5,&quot;pos&quot;:0,&quot;transparency&quot;:0.7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5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5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12*171"/>
  <p:tag name="TABLE_ENDDRAG_RECT" val="194*196*212*17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12*85"/>
  <p:tag name="TABLE_ENDDRAG_RECT" val="194*384*212*8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58*66"/>
  <p:tag name="TABLE_ENDDRAG_RECT" val="366*436*258*6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58*66"/>
  <p:tag name="TABLE_ENDDRAG_RECT" val="366*436*258*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vecto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59*221"/>
  <p:tag name="TABLE_ENDDRAG_RECT" val="105*224*759*22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0941_5*m_i*1_1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0.89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f*1_1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TEXT_LAYER_COUNT" val="1"/>
  <p:tag name="KSO_WM_UNIT_NOCLEAR" val="0"/>
  <p:tag name="KSO_WM_UNIT_VALUE" val="143"/>
  <p:tag name="KSO_WM_UNIT_TYPE" val="l_h_f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正文，文字是您思想的提炼，为了最终演示发布的良好效果，请言简意赅的阐述观点。根据需要可酌情增减文字，以便观者准确理解您所传达的信息。文字是您思想的提炼，请言简的阐述观点。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0941_5*m_i*1_2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941_5*m_h_i*1_1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6"/>
  <p:tag name="KSO_WM_DIAGRAM_USE_COLOR_VALUE" val="{&quot;color_scheme&quot;:1,&quot;color_type&quot;:1,&quot;theme_color_indexes&quot;:[9,10,9,10,9,10]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0941_5*m_h_i*1_1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941_5*m_h_f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0941_5*m_h_i*1_1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41_5*m_h_a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0941_5*m_h_i*1_2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0941_5*m_h_i*1_2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9,10,9,10,9,10]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941_5*m_h_f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30941_5*m_h_i*1_2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2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2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9,10,9,10,9,10]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41_5*m_h_a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30941_5*m_h_i*1_3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30941_5*m_h_i*1_3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0941_5*m_h_f*1_3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0941_5*m_h_a*1_3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0941_5*m_h_i*1_3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9,10,9,10,9,10]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3"/>
  <p:tag name="KSO_WM_UNIT_ID" val="diagram20230941_5*m_h_i*1_6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30941_5*m_h_i*1_6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9,10,9,10,9,10]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6_1"/>
  <p:tag name="KSO_WM_UNIT_ID" val="diagram20230941_5*m_h_f*1_6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1"/>
  <p:tag name="KSO_WM_UNIT_ID" val="diagram20230941_5*m_h_i*1_6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母版格式.V.0309">
  <a:themeElements>
    <a:clrScheme name="自定义 1-">
      <a:dk1>
        <a:srgbClr val="000000"/>
      </a:dk1>
      <a:lt1>
        <a:srgbClr val="FFFFFF"/>
      </a:lt1>
      <a:dk2>
        <a:srgbClr val="44546A"/>
      </a:dk2>
      <a:lt2>
        <a:srgbClr val="DBEFFE"/>
      </a:lt2>
      <a:accent1>
        <a:srgbClr val="025DA9"/>
      </a:accent1>
      <a:accent2>
        <a:srgbClr val="F47C39"/>
      </a:accent2>
      <a:accent3>
        <a:srgbClr val="6EBF56"/>
      </a:accent3>
      <a:accent4>
        <a:srgbClr val="CDCDCC"/>
      </a:accent4>
      <a:accent5>
        <a:srgbClr val="3674B0"/>
      </a:accent5>
      <a:accent6>
        <a:srgbClr val="41A3D6"/>
      </a:accent6>
      <a:hlink>
        <a:srgbClr val="289BF1"/>
      </a:hlink>
      <a:folHlink>
        <a:srgbClr val="B1AFAF"/>
      </a:folHlink>
    </a:clrScheme>
    <a:fontScheme name="hlxkwii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母版格式.V.0309">
  <a:themeElements>
    <a:clrScheme name="AsiaInfo 2020">
      <a:dk1>
        <a:srgbClr val="404040"/>
      </a:dk1>
      <a:lt1>
        <a:srgbClr val="FFFFFF"/>
      </a:lt1>
      <a:dk2>
        <a:srgbClr val="505050"/>
      </a:dk2>
      <a:lt2>
        <a:srgbClr val="D2E2F2"/>
      </a:lt2>
      <a:accent1>
        <a:srgbClr val="0058A7"/>
      </a:accent1>
      <a:accent2>
        <a:srgbClr val="EE770B"/>
      </a:accent2>
      <a:accent3>
        <a:srgbClr val="5AB546"/>
      </a:accent3>
      <a:accent4>
        <a:srgbClr val="B8B5B3"/>
      </a:accent4>
      <a:accent5>
        <a:srgbClr val="3271AD"/>
      </a:accent5>
      <a:accent6>
        <a:srgbClr val="3AA0D3"/>
      </a:accent6>
      <a:hlink>
        <a:srgbClr val="319DFF"/>
      </a:hlink>
      <a:folHlink>
        <a:srgbClr val="8C8784"/>
      </a:folHlink>
    </a:clrScheme>
    <a:fontScheme name="1tdo0jz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package" Target="../embeddings/Workbook1.xlsx"/></Relationships>
</file>

<file path=ppt/webExtensions/_rels/webExtension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package" Target="../embeddings/Workbook2.xlsx"/></Relationships>
</file>

<file path=ppt/webExtensions/_rels/webExtension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package" Target="../embeddings/Workbook3.xlsx"/></Relationships>
</file>

<file path=ppt/webExtensions/_rels/webExtension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package" Target="../embeddings/Workbook4.xlsx"/></Relationships>
</file>

<file path=ppt/webExtensions/_rels/webExtension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package" Target="../embeddings/Workbook5.xlsx"/></Relationships>
</file>

<file path=ppt/webExtensions/_rels/webExtension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package" Target="../embeddings/Workbook6.xlsx"/></Relationships>
</file>

<file path=ppt/webExtensions/webExtension1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类别1&quot;,&quot;类别2&quot;,&quot;类别3&quot;,&quot;类别4&quot;],&quot;data&quot;:[[&quot;&quot;,&quot;系列1&quot;,&quot;系列2&quot;,&quot;系列3&quot;],[&quot;类别1&quot;,4,5,6],[&quot;类别2&quot;,3,4,5],[&quot;类别3&quot;,2,3,4],[&quot;类别4&quot;,1,2,3]],&quot;series&quot;:[&quot;系列1&quot;,&quot;系列2&quot;,&quot;系列3&quot;]}"/>
    <wpswe:property key="extStyle" value="{&quot;series&quot;:[{&quot;data&quot;:[[0,2,6],[1,2,5],[2,2,4],[3,2,3]],&quot;itemStyle&quot;:{&quot;color&quot;:{&quot;rgb&quot;:&quot;#00F5D4&quot;,&quot;row&quot;:0,&quot;themeIndex&quot;:14,&quot;type&quot;:0},&quot;opacity&quot;:0.85},&quot;name&quot;:&quot;系列3&quot;,&quot;shading&quot;:&quot;lambert&quot;,&quot;type&quot;:&quot;bar3D&quot;},{&quot;data&quot;:[[0,1,5],[1,1,4],[2,1,3],[3,1,2]],&quot;itemStyle&quot;:{&quot;color&quot;:{&quot;rgb&quot;:&quot;#00BBF9&quot;,&quot;row&quot;:0,&quot;themeIndex&quot;:13,&quot;type&quot;:0},&quot;opacity&quot;:0.85},&quot;name&quot;:&quot;系列2&quot;,&quot;shading&quot;:&quot;lambert&quot;,&quot;type&quot;:&quot;bar3D&quot;},{&quot;data&quot;:[[0,0,4],[1,0,3],[2,0,2],[3,0,1]],&quot;itemStyle&quot;:{&quot;color&quot;:{&quot;rgb&quot;:&quot;#9381FF&quot;,&quot;row&quot;:0,&quot;themeIndex&quot;:12,&quot;type&quot;:0},&quot;opacity&quot;:0.85},&quot;name&quot;:&quot;系列1&quot;,&quot;shading&quot;:&quot;lambert&quot;,&quot;type&quot;:&quot;bar3D&quot;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,&quot;xAxis3D&quot;:{&quot;axisLabel&quot;:{&quot;margin&quot;:20},&quot;splitLine&quot;:{&quot;interval&quot;:0}},&quot;yAxis3D&quot;:{&quot;axisLabel&quot;:{&quot;margin&quot;:8},&quot;splitLine&quot;:{&quot;interval&quot;:0}},&quot;zAxis3D&quot;:{&quot;axisLabel&quot;:{&quot;margin&quot;:20},&quot;splitLine&quot;:{&quot;interval&quot;:0}}}"/>
    <wpswe:property key="isUseCommonErrorPage" value="false"/>
    <wpswe:property key="loadingImage" value="res:/icons/WebChartLoading_wpp.svg"/>
    <wpswe:property key="renderer" value="echarts"/>
    <wpswe:property key="resId" value="40000001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#233140&quot;,&quot;themeIndex&quot;:-1,&quot;row&quot;:-1},&quot;borderColor&quot;:{&quot;type&quot;:0,&quot;rgb&quot;:&quot;#319eff&quot;,&quot;themeIndex&quot;:4,&quot;row&quot;:3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30,&quot;beta&quot;:10,&quot;intensity&quot;:0.75}},&quot;viewControl&quot;:{&quot;alpha&quot;:7,&quot;beta&quot;:20,&quot;projection&quot;:&quot;orthographic&quot;,&quot;rAngAx&quot;:true,&quot;rotateSensitivity&quot;:0,&quot;zoomSensitivity&quot;:0}},&quot;interval&quot;:500,&quot;isTransformDateAxis&quot;:0,&quot;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3000,&quot;min&quot;:0,&quot;seriesThemeColor&quot;:[&quot;#9381FF&quot;,&quot;#00BBF9&quot;,&quot;#00F5D4&quot;,&quot;#FE9C54&quot;,&quot;#FF735F&quot;,&quot;#FACF35&quot;],&quot;title&quot;:{&quot;position&quot;:&quot;topCenter&quot;,&quot;show&quot;:true,&quot;text&quot;:&quot;图像和检测目标统计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x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true},&quot;axisTick&quot;:{&quot;show&quot;:false},&quot;data&quot;:[&quot;类别1&quot;,&quot;类别2&quot;,&quot;类别3&quot;,&quot;类别4&quot;],&quot;name&quot;:{&quot;show&quot;:false,&quot;text&quot;:&quot;X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false},&quot;type&quot;:&quot;category&quot;},&quot;y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true},&quot;axisTick&quot;:{&quot;show&quot;:false},&quot;data&quot;:[&quot;系列1&quot;,&quot;系列2&quot;,&quot;系列3&quot;],&quot;name&quot;:{&quot;show&quot;:false,&quot;text&quot;:&quot;Y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false},&quot;type&quot;:&quot;category&quot;},&quot;z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false},&quot;axisTick&quot;:{&quot;show&quot;:false},&quot;name&quot;:{&quot;show&quot;:false,&quot;text&quot;:&quot;Z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true}},&quot;max_origin&quot;:3000,&quot;min_origin&quot;:0,&quot;interval_origin&quot;:500,&quot;seriesDir&quot;:&quot;col&quot;,&quot;divideType&quot;:&quot;leftTop&quot;,&quot;orderSeriesData&quot;:[0,1],&quot;selectedSeriesData&quot;:[0,1],&quot;selectedCategoryData&quot;:[0,1],&quot;deletedSeriesData&quot;:[],&quot;seriesColor&quot;:{&quot;0&quot;:{&quot;type&quot;:0,&quot;rgb&quot;:&quot;#fe8212&quot;,&quot;themeIndex&quot;:-1,&quot;row&quot;:-1},&quot;1&quot;:{&quot;type&quot;:0,&quot;rgb&quot;:&quot;#0662b4&quot;,&quot;themeIndex&quot;:-1,&quot;row&quot;:-1}}}"/>
    <wpswe:property key="themeOverride" value="false"/>
    <wpswe:property key="type" value="3d-column"/>
    <wpswe:property key="useSourceFormat" value="true"/>
  </wpswe:properties>
  <wpswe:watchingCache>
    <wpswe:linkPath>C:/Users/2008_/AppData/Local/Temp/wps.AyieVd/Workbook1.xlsx</wpswe:linkPath>
    <wpswe:demoRange>
      <wpswe:key/>
      <wpswe:context/>
      <wpswe:count>3</wpswe:count>
      <wpswe:cells wpswe:idx="0">
        <wpswe:count>3</wpswe:count>
        <wpswe:formatCode>General</wpswe:formatCode>
        <wpswe:cell wpswe:idx="0">
          <wpswe:value>0</wpswe:value>
        </wpswe:cell>
        <wpswe:cell wpswe:idx="1">
          <wpswe:value>图像数量</wpswe:value>
        </wpswe:cell>
        <wpswe:cell wpswe:idx="2">
          <wpswe:value>检测实例</wpswe:value>
        </wpswe:cell>
      </wpswe:cells>
      <wpswe:cells wpswe:idx="1">
        <wpswe:count>3</wpswe:count>
        <wpswe:formatCode>General</wpswe:formatCode>
        <wpswe:cell wpswe:idx="0">
          <wpswe:value>训练集</wpswe:value>
        </wpswe:cell>
        <wpswe:cell wpswe:idx="1">
          <wpswe:value>2454</wpswe:value>
        </wpswe:cell>
        <wpswe:cell wpswe:idx="2">
          <wpswe:value>2454</wpswe:value>
        </wpswe:cell>
      </wpswe:cells>
      <wpswe:cells wpswe:idx="2">
        <wpswe:count>3</wpswe:count>
        <wpswe:formatCode>General</wpswe:formatCode>
        <wpswe:cell wpswe:idx="0">
          <wpswe:value>测试集</wpswe:value>
        </wpswe:cell>
        <wpswe:cell wpswe:idx="1">
          <wpswe:value>569</wpswe:value>
        </wpswe:cell>
        <wpswe:cell wpswe:idx="2">
          <wpswe:value>600</wpswe:value>
        </wpswe:cell>
      </wpswe:cells>
    </wpswe:demoRange>
    <wpswe:dataRange>
      <wpswe:key>webchart</wpswe:key>
      <wpswe:context>Sheet1!$A$1:$C$3</wpswe:context>
      <wpswe:count>3</wpswe:count>
      <wpswe:cells wpswe:idx="0">
        <wpswe:count>3</wpswe:count>
        <wpswe:formatCode>General</wpswe:formatCode>
        <wpswe:cell wpswe:idx="1" wpswe:formatCode="General">
          <wpswe:value>图像数量</wpswe:value>
        </wpswe:cell>
        <wpswe:cell wpswe:idx="2" wpswe:formatCode="General">
          <wpswe:value>检测实例</wpswe:value>
        </wpswe:cell>
      </wpswe:cells>
      <wpswe:cells wpswe:idx="1">
        <wpswe:count>3</wpswe:count>
        <wpswe:formatCode>General</wpswe:formatCode>
        <wpswe:cell wpswe:idx="0">
          <wpswe:value>训练集</wpswe:value>
        </wpswe:cell>
        <wpswe:cell wpswe:idx="1">
          <wpswe:value>2354</wpswe:value>
        </wpswe:cell>
        <wpswe:cell wpswe:idx="2">
          <wpswe:value>2494</wpswe:value>
        </wpswe:cell>
      </wpswe:cells>
      <wpswe:cells wpswe:idx="2">
        <wpswe:count>3</wpswe:count>
        <wpswe:formatCode>General</wpswe:formatCode>
        <wpswe:cell wpswe:idx="0">
          <wpswe:value>测试集</wpswe:value>
        </wpswe:cell>
        <wpswe:cell wpswe:idx="1">
          <wpswe:value>569</wpswe:value>
        </wpswe:cell>
        <wpswe:cell wpswe:idx="2">
          <wpswe:value>600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ppt/webExtensions/webExtension2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系列1&quot;],&quot;data&quot;:[[&quot;三维饼图&quot;,&quot;类别1&quot;,&quot;类别2&quot;,&quot;类别3&quot;,&quot;类别4&quot;],[&quot;系列1&quot;,50,20,10,10]],&quot;series&quot;:[&quot;三维饼图&quot;,&quot;类别1&quot;,&quot;类别2&quot;,&quot;类别3&quot;,&quot;类别4&quot;]}"/>
    <wpswe:property key="extStyle" value="{&quot;series&quot;:[{&quot;itemStyle&quot;:{&quot;color&quot;:{&quot;rgb&quot;:&quot;#F2BA02&quot;,&quot;row&quot;:0,&quot;themeIndex&quot;:14,&quot;type&quot;:0}},&quot;name&quot;:&quot;系列1&quot;,&quot;shading&quot;:&quot;lambert&quot;,&quot;type&quot;:&quot;surface&quot;,&quot;wireframe&quot;:{&quot;show&quot;:false}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}"/>
    <wpswe:property key="isUseCommonErrorPage" value="false"/>
    <wpswe:property key="loadingImage" value="res:/icons/WebChartLoading_wpp.svg"/>
    <wpswe:property key="renderer" value="echarts"/>
    <wpswe:property key="resId" value="40000127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transparent&quot;,&quot;themeIndex&quot;:-1,&quot;row&quot;:-1},&quot;borderColor&quot;:{&quot;type&quot;:0,&quot;rgb&quot;:&quot;transparent&quot;,&quot;themeIndex&quot;:-1,&quot;row&quot;:-1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45,&quot;beta&quot;:350,&quot;intensity&quot;:0.8}},&quot;show&quot;:false,&quot;viewControl&quot;:{&quot;alpha&quot;:30,&quot;beta&quot;:0,&quot;orthographicSize&quot;:100,&quot;projection&quot;:&quot;orthographic&quot;,&quot;rAngAx&quot;:true,&quot;rotateSensitivity&quot;:0,&quot;zoomSensitivity&quot;:0}},&quot;isTransformDateAxis&quot;:0,&quot;label&quot;:{&quot;formatter&quot;:[&quot;value&quot;,&quot;seriesName&quot;,&quot;rate&quot;],&quot;position&quot;:&quot;outside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,&quot;separator&quot;:&quot;newline&quot;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1,&quot;min&quot;:-1,&quot;propWin&quot;:{&quot;hide&quot;:[&quot;axis&quot;]},&quot;selectedOffset&quot;:0,&quot;seriesThemeColor&quot;:[&quot;#906BE9&quot;,&quot;#06C0D5&quot;,&quot;#558BF7&quot;,&quot;#FFC800&quot;,&quot;#9ADB00&quot;,&quot;#32C267&quot;],&quot;startAngle&quot;:0,&quot;title&quot;:{&quot;position&quot;:&quot;topCenter&quot;,&quot;show&quot;:true,&quot;text&quot;:&quot;训练集图像分布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max_origin&quot;:1,&quot;min_origin&quot;:-1,&quot;seriesDir&quot;:&quot;col&quot;,&quot;divideType&quot;:&quot;cross&quot;,&quot;seriesColor&quot;:{&quot;0&quot;:{&quot;type&quot;:0,&quot;rgb&quot;:&quot;#fe8212&quot;,&quot;themeIndex&quot;:-1,&quot;row&quot;:-1},&quot;1&quot;:{&quot;type&quot;:0,&quot;rgb&quot;:&quot;#0662b4&quot;,&quot;themeIndex&quot;:-1,&quot;row&quot;:-1}}}"/>
    <wpswe:property key="themeOverride" value="false"/>
    <wpswe:property key="type" value="3d-pie-web"/>
  </wpswe:properties>
  <wpswe:watchingCache>
    <wpswe:linkPath>C:/Users/2008_/AppData/Local/Temp/wps.UuWLyi/Workbook2.xlsx</wpswe:linkPath>
    <wpswe:demoRange>
      <wpswe:key/>
      <wpswe:context/>
      <wpswe:count>2</wpswe:count>
      <wpswe:cells wpswe:idx="0">
        <wpswe:count>5</wpswe:count>
        <wpswe:formatCode>General</wpswe:formatCode>
        <wpswe:cell wpswe:idx="0">
          <wpswe:value>三维饼图</wpswe:value>
        </wpswe:cell>
        <wpswe:cell wpswe:idx="1">
          <wpswe:value>类别1</wpswe:value>
        </wpswe:cell>
        <wpswe:cell wpswe:idx="2">
          <wpswe:value>类别2</wpswe:value>
        </wpswe:cell>
        <wpswe:cell wpswe:idx="3">
          <wpswe:value>类别3</wpswe:value>
        </wpswe:cell>
        <wpswe:cell wpswe:idx="4">
          <wpswe:value>类别4</wpswe:value>
        </wpswe:cell>
      </wpswe:cells>
      <wpswe:cells wpswe:idx="1">
        <wpswe:count>5</wpswe:count>
        <wpswe:formatCode>General</wpswe:formatCode>
        <wpswe:cell wpswe:idx="0">
          <wpswe:value>系列1</wpswe:value>
        </wpswe:cell>
        <wpswe:cell wpswe:idx="1">
          <wpswe:value>50</wpswe:value>
        </wpswe:cell>
        <wpswe:cell wpswe:idx="2">
          <wpswe:value>20</wpswe:value>
        </wpswe:cell>
        <wpswe:cell wpswe:idx="3">
          <wpswe:value>10</wpswe:value>
        </wpswe:cell>
        <wpswe:cell wpswe:idx="4">
          <wpswe:value>10</wpswe:value>
        </wpswe:cell>
      </wpswe:cells>
    </wpswe:demoRange>
    <wpswe:dataRange>
      <wpswe:key>webchart</wpswe:key>
      <wpswe:context>Sheet1!$A$1:$C$2</wpswe:context>
      <wpswe:count>2</wpswe:count>
      <wpswe:cells wpswe:idx="0">
        <wpswe:count>3</wpswe:count>
        <wpswe:formatCode>General</wpswe:formatCode>
        <wpswe:cell wpswe:idx="0">
          <wpswe:value>三维饼图</wpswe:value>
        </wpswe:cell>
        <wpswe:cell wpswe:idx="1">
          <wpswe:value>Smoke</wpswe:value>
        </wpswe:cell>
        <wpswe:cell wpswe:idx="2">
          <wpswe:value>Fall</wpswe:value>
        </wpswe:cell>
      </wpswe:cells>
      <wpswe:cells wpswe:idx="1">
        <wpswe:count>3</wpswe:count>
        <wpswe:formatCode>General</wpswe:formatCode>
        <wpswe:cell wpswe:idx="0">
          <wpswe:value>图像数量</wpswe:value>
        </wpswe:cell>
        <wpswe:cell wpswe:idx="1">
          <wpswe:value>1208</wpswe:value>
        </wpswe:cell>
        <wpswe:cell wpswe:idx="2">
          <wpswe:value>1146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ppt/webExtensions/webExtension3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系列1&quot;],&quot;data&quot;:[[&quot;三维饼图&quot;,&quot;类别1&quot;,&quot;类别2&quot;,&quot;类别3&quot;,&quot;类别4&quot;],[&quot;系列1&quot;,50,20,10,10]],&quot;series&quot;:[&quot;三维饼图&quot;,&quot;类别1&quot;,&quot;类别2&quot;,&quot;类别3&quot;,&quot;类别4&quot;]}"/>
    <wpswe:property key="extStyle" value="{&quot;series&quot;:[{&quot;itemStyle&quot;:{&quot;color&quot;:{&quot;rgb&quot;:&quot;#F2BA02&quot;,&quot;row&quot;:0,&quot;themeIndex&quot;:14,&quot;type&quot;:0}},&quot;name&quot;:&quot;系列1&quot;,&quot;shading&quot;:&quot;lambert&quot;,&quot;type&quot;:&quot;surface&quot;,&quot;wireframe&quot;:{&quot;show&quot;:false}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}"/>
    <wpswe:property key="isUseCommonErrorPage" value="false"/>
    <wpswe:property key="loadingImage" value="res:/icons/WebChartLoading_wpp.svg"/>
    <wpswe:property key="renderer" value="echarts"/>
    <wpswe:property key="resId" value="40000127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transparent&quot;,&quot;themeIndex&quot;:-1,&quot;row&quot;:-1},&quot;borderColor&quot;:{&quot;type&quot;:0,&quot;rgb&quot;:&quot;transparent&quot;,&quot;themeIndex&quot;:-1,&quot;row&quot;:-1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45,&quot;beta&quot;:350,&quot;intensity&quot;:0.8}},&quot;show&quot;:false,&quot;viewControl&quot;:{&quot;alpha&quot;:30,&quot;beta&quot;:0,&quot;orthographicSize&quot;:100,&quot;projection&quot;:&quot;orthographic&quot;,&quot;rAngAx&quot;:true,&quot;rotateSensitivity&quot;:0,&quot;zoomSensitivity&quot;:0}},&quot;isTransformDateAxis&quot;:0,&quot;label&quot;:{&quot;formatter&quot;:[&quot;value&quot;,&quot;seriesName&quot;,&quot;rate&quot;],&quot;position&quot;:&quot;outside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,&quot;separator&quot;:&quot;newline&quot;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1,&quot;min&quot;:-1,&quot;propWin&quot;:{&quot;hide&quot;:[&quot;axis&quot;]},&quot;selectedOffset&quot;:0,&quot;seriesThemeColor&quot;:[&quot;#906BE9&quot;,&quot;#06C0D5&quot;,&quot;#558BF7&quot;,&quot;#FFC800&quot;,&quot;#9ADB00&quot;,&quot;#32C267&quot;],&quot;startAngle&quot;:0,&quot;title&quot;:{&quot;position&quot;:&quot;topCenter&quot;,&quot;show&quot;:true,&quot;text&quot;:&quot;测试集图像分布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max_origin&quot;:1,&quot;min_origin&quot;:-1,&quot;seriesDir&quot;:&quot;col&quot;,&quot;seriesColor&quot;:{&quot;0&quot;:{&quot;type&quot;:0,&quot;rgb&quot;:&quot;#f57e11&quot;,&quot;themeIndex&quot;:-1,&quot;row&quot;:-1},&quot;1&quot;:{&quot;type&quot;:0,&quot;rgb&quot;:&quot;#065fae&quot;,&quot;themeIndex&quot;:-1,&quot;row&quot;:-1}},&quot;divideType&quot;:&quot;cross&quot;,&quot;orderSeriesData&quot;:[0,1],&quot;selectedSeriesData&quot;:[0,1],&quot;selectedCategoryData&quot;:[0],&quot;deletedSeriesData&quot;:[]}"/>
    <wpswe:property key="themeOverride" value="false"/>
    <wpswe:property key="type" value="3d-pie-web"/>
  </wpswe:properties>
  <wpswe:watchingCache>
    <wpswe:linkPath>C:/Users/2008_/AppData/Local/Temp/wps.cXamaG/Workbook3.xlsx</wpswe:linkPath>
    <wpswe:demoRange>
      <wpswe:key/>
      <wpswe:context/>
      <wpswe:count>2</wpswe:count>
      <wpswe:cells wpswe:idx="0">
        <wpswe:count>5</wpswe:count>
        <wpswe:formatCode>General</wpswe:formatCode>
        <wpswe:cell wpswe:idx="0">
          <wpswe:value>三维饼图</wpswe:value>
        </wpswe:cell>
        <wpswe:cell wpswe:idx="1">
          <wpswe:value>类别1</wpswe:value>
        </wpswe:cell>
        <wpswe:cell wpswe:idx="2">
          <wpswe:value>类别2</wpswe:value>
        </wpswe:cell>
        <wpswe:cell wpswe:idx="3">
          <wpswe:value>类别3</wpswe:value>
        </wpswe:cell>
        <wpswe:cell wpswe:idx="4">
          <wpswe:value>类别4</wpswe:value>
        </wpswe:cell>
      </wpswe:cells>
      <wpswe:cells wpswe:idx="1">
        <wpswe:count>5</wpswe:count>
        <wpswe:formatCode>General</wpswe:formatCode>
        <wpswe:cell wpswe:idx="0">
          <wpswe:value>系列1</wpswe:value>
        </wpswe:cell>
        <wpswe:cell wpswe:idx="1">
          <wpswe:value>50</wpswe:value>
        </wpswe:cell>
        <wpswe:cell wpswe:idx="2">
          <wpswe:value>20</wpswe:value>
        </wpswe:cell>
        <wpswe:cell wpswe:idx="3">
          <wpswe:value>10</wpswe:value>
        </wpswe:cell>
        <wpswe:cell wpswe:idx="4">
          <wpswe:value>10</wpswe:value>
        </wpswe:cell>
      </wpswe:cells>
    </wpswe:demoRange>
    <wpswe:dataRange>
      <wpswe:key>webchart</wpswe:key>
      <wpswe:context>Sheet1!$A$1:$C$2</wpswe:context>
      <wpswe:count>2</wpswe:count>
      <wpswe:cells wpswe:idx="0">
        <wpswe:count>3</wpswe:count>
        <wpswe:formatCode>General</wpswe:formatCode>
        <wpswe:cell wpswe:idx="0">
          <wpswe:value>三维饼图</wpswe:value>
        </wpswe:cell>
        <wpswe:cell wpswe:idx="1">
          <wpswe:value>Smoke</wpswe:value>
        </wpswe:cell>
        <wpswe:cell wpswe:idx="2">
          <wpswe:value>Fall</wpswe:value>
        </wpswe:cell>
      </wpswe:cells>
      <wpswe:cells wpswe:idx="1">
        <wpswe:count>3</wpswe:count>
        <wpswe:formatCode>General</wpswe:formatCode>
        <wpswe:cell wpswe:idx="0">
          <wpswe:value>图像数量</wpswe:value>
        </wpswe:cell>
        <wpswe:cell wpswe:idx="1">
          <wpswe:value>275</wpswe:value>
        </wpswe:cell>
        <wpswe:cell wpswe:idx="2">
          <wpswe:value>294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ppt/webExtensions/webExtension4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类别1&quot;,&quot;类别2&quot;,&quot;类别3&quot;,&quot;类别4&quot;],&quot;data&quot;:[[&quot;&quot;,&quot;系列1&quot;,&quot;系列2&quot;,&quot;系列3&quot;],[&quot;类别1&quot;,4,5,6],[&quot;类别2&quot;,3,4,5],[&quot;类别3&quot;,2,3,4],[&quot;类别4&quot;,1,2,3]],&quot;series&quot;:[&quot;系列1&quot;,&quot;系列2&quot;,&quot;系列3&quot;]}"/>
    <wpswe:property key="extStyle" value="{&quot;series&quot;:[{&quot;data&quot;:[[0,2,6],[1,2,5],[2,2,4],[3,2,3]],&quot;itemStyle&quot;:{&quot;color&quot;:{&quot;rgb&quot;:&quot;#00F5D4&quot;,&quot;row&quot;:0,&quot;themeIndex&quot;:14,&quot;type&quot;:0},&quot;opacity&quot;:0.85},&quot;name&quot;:&quot;系列3&quot;,&quot;shading&quot;:&quot;lambert&quot;,&quot;type&quot;:&quot;bar3D&quot;},{&quot;data&quot;:[[0,1,5],[1,1,4],[2,1,3],[3,1,2]],&quot;itemStyle&quot;:{&quot;color&quot;:{&quot;rgb&quot;:&quot;#00BBF9&quot;,&quot;row&quot;:0,&quot;themeIndex&quot;:13,&quot;type&quot;:0},&quot;opacity&quot;:0.85},&quot;name&quot;:&quot;系列2&quot;,&quot;shading&quot;:&quot;lambert&quot;,&quot;type&quot;:&quot;bar3D&quot;},{&quot;data&quot;:[[0,0,4],[1,0,3],[2,0,2],[3,0,1]],&quot;itemStyle&quot;:{&quot;color&quot;:{&quot;rgb&quot;:&quot;#9381FF&quot;,&quot;row&quot;:0,&quot;themeIndex&quot;:12,&quot;type&quot;:0},&quot;opacity&quot;:0.85},&quot;name&quot;:&quot;系列1&quot;,&quot;shading&quot;:&quot;lambert&quot;,&quot;type&quot;:&quot;bar3D&quot;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,&quot;xAxis3D&quot;:{&quot;axisLabel&quot;:{&quot;margin&quot;:20},&quot;splitLine&quot;:{&quot;interval&quot;:0}},&quot;yAxis3D&quot;:{&quot;axisLabel&quot;:{&quot;margin&quot;:8},&quot;splitLine&quot;:{&quot;interval&quot;:0}},&quot;zAxis3D&quot;:{&quot;axisLabel&quot;:{&quot;margin&quot;:20},&quot;splitLine&quot;:{&quot;interval&quot;:0}}}"/>
    <wpswe:property key="isUseCommonErrorPage" value="false"/>
    <wpswe:property key="loadingImage" value="res:/icons/WebChartLoading_wpp.svg"/>
    <wpswe:property key="renderer" value="echarts"/>
    <wpswe:property key="resId" value="40000001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transparent&quot;,&quot;themeIndex&quot;:-1,&quot;row&quot;:-1},&quot;borderColor&quot;:{&quot;type&quot;:0,&quot;rgb&quot;:&quot;#4287c8&quot;,&quot;themeIndex&quot;:-1,&quot;row&quot;:-1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30,&quot;beta&quot;:10,&quot;intensity&quot;:0.75}},&quot;viewControl&quot;:{&quot;alpha&quot;:7,&quot;beta&quot;:20,&quot;projection&quot;:&quot;orthographic&quot;,&quot;rAngAx&quot;:true,&quot;rotateSensitivity&quot;:0,&quot;zoomSensitivity&quot;:0}},&quot;interval&quot;:2000,&quot;isTransformDateAxis&quot;:0,&quot;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12000,&quot;min&quot;:0,&quot;seriesThemeColor&quot;:[&quot;#9381FF&quot;,&quot;#00BBF9&quot;,&quot;#00F5D4&quot;,&quot;#FE9C54&quot;,&quot;#FF735F&quot;,&quot;#FACF35&quot;],&quot;title&quot;:{&quot;position&quot;:&quot;topCenter&quot;,&quot;show&quot;:true,&quot;text&quot;:&quot;图像和检测目标统计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x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true},&quot;axisTick&quot;:{&quot;show&quot;:false},&quot;data&quot;:[&quot;类别1&quot;,&quot;类别2&quot;,&quot;类别3&quot;,&quot;类别4&quot;],&quot;name&quot;:{&quot;show&quot;:false,&quot;text&quot;:&quot;X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false},&quot;type&quot;:&quot;category&quot;},&quot;y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true},&quot;axisTick&quot;:{&quot;show&quot;:false},&quot;data&quot;:[&quot;系列1&quot;,&quot;系列2&quot;,&quot;系列3&quot;],&quot;name&quot;:{&quot;show&quot;:false,&quot;text&quot;:&quot;Y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false},&quot;type&quot;:&quot;category&quot;},&quot;z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false},&quot;axisTick&quot;:{&quot;show&quot;:false},&quot;name&quot;:{&quot;show&quot;:false,&quot;text&quot;:&quot;Z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true}},&quot;divideType&quot;:&quot;leftTop&quot;,&quot;max_origin&quot;:12000,&quot;min_origin&quot;:0,&quot;interval_origin&quot;:2000,&quot;seriesDir&quot;:&quot;col&quot;,&quot;seriesColor&quot;:{&quot;0&quot;:{&quot;type&quot;:0,&quot;rgb&quot;:&quot;#065fae&quot;,&quot;themeIndex&quot;:-1,&quot;row&quot;:-1},&quot;1&quot;:{&quot;type&quot;:0,&quot;rgb&quot;:&quot;#f57e11&quot;,&quot;themeIndex&quot;:-1,&quot;row&quot;:-1}}}"/>
    <wpswe:property key="themeOverride" value="false"/>
    <wpswe:property key="type" value="3d-column"/>
    <wpswe:property key="useSourceFormat" value="true"/>
  </wpswe:properties>
  <wpswe:watchingCache>
    <wpswe:linkPath>C:/Users/2008_/AppData/Local/Temp/wps.ASDqYt/Workbook4.xlsx</wpswe:linkPath>
    <wpswe:demoRange>
      <wpswe:key/>
      <wpswe:context/>
      <wpswe:count>3</wpswe:count>
      <wpswe:cells wpswe:idx="0">
        <wpswe:count>3</wpswe:count>
        <wpswe:formatCode>General</wpswe:formatCode>
        <wpswe:cell wpswe:idx="0">
          <wpswe:value>0</wpswe:value>
        </wpswe:cell>
        <wpswe:cell wpswe:idx="1">
          <wpswe:value>图像数量</wpswe:value>
        </wpswe:cell>
        <wpswe:cell wpswe:idx="2">
          <wpswe:value>检测实例</wpswe:value>
        </wpswe:cell>
      </wpswe:cells>
      <wpswe:cells wpswe:idx="1">
        <wpswe:count>3</wpswe:count>
        <wpswe:formatCode>General</wpswe:formatCode>
        <wpswe:cell wpswe:idx="0">
          <wpswe:value>训练集</wpswe:value>
        </wpswe:cell>
        <wpswe:cell wpswe:idx="1">
          <wpswe:value>2454</wpswe:value>
        </wpswe:cell>
        <wpswe:cell wpswe:idx="2">
          <wpswe:value>2454</wpswe:value>
        </wpswe:cell>
      </wpswe:cells>
      <wpswe:cells wpswe:idx="2">
        <wpswe:count>3</wpswe:count>
        <wpswe:formatCode>General</wpswe:formatCode>
        <wpswe:cell wpswe:idx="0">
          <wpswe:value>测试集</wpswe:value>
        </wpswe:cell>
        <wpswe:cell wpswe:idx="1">
          <wpswe:value>569</wpswe:value>
        </wpswe:cell>
        <wpswe:cell wpswe:idx="2">
          <wpswe:value>600</wpswe:value>
        </wpswe:cell>
      </wpswe:cells>
    </wpswe:demoRange>
    <wpswe:dataRange>
      <wpswe:key>webchart</wpswe:key>
      <wpswe:context>Sheet1!$A$1:$C$3</wpswe:context>
      <wpswe:count>3</wpswe:count>
      <wpswe:cells wpswe:idx="0">
        <wpswe:count>3</wpswe:count>
        <wpswe:formatCode>General</wpswe:formatCode>
        <wpswe:cell wpswe:idx="1" wpswe:formatCode="General">
          <wpswe:value>图像数量</wpswe:value>
        </wpswe:cell>
        <wpswe:cell wpswe:idx="2" wpswe:formatCode="General">
          <wpswe:value>检测目标</wpswe:value>
        </wpswe:cell>
      </wpswe:cells>
      <wpswe:cells wpswe:idx="1">
        <wpswe:count>3</wpswe:count>
        <wpswe:formatCode>General</wpswe:formatCode>
        <wpswe:cell wpswe:idx="0">
          <wpswe:value>训练集</wpswe:value>
        </wpswe:cell>
        <wpswe:cell wpswe:idx="1">
          <wpswe:value>10487</wpswe:value>
        </wpswe:cell>
        <wpswe:cell wpswe:idx="2">
          <wpswe:value>10838</wpswe:value>
        </wpswe:cell>
      </wpswe:cells>
      <wpswe:cells wpswe:idx="2">
        <wpswe:count>3</wpswe:count>
        <wpswe:formatCode>General</wpswe:formatCode>
        <wpswe:cell wpswe:idx="0">
          <wpswe:value>测试集</wpswe:value>
        </wpswe:cell>
        <wpswe:cell wpswe:idx="1">
          <wpswe:value>1159</wpswe:value>
        </wpswe:cell>
        <wpswe:cell wpswe:idx="2">
          <wpswe:value>1229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ppt/webExtensions/webExtension5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系列1&quot;],&quot;data&quot;:[[&quot;三维饼图&quot;,&quot;类别1&quot;,&quot;类别2&quot;,&quot;类别3&quot;,&quot;类别4&quot;],[&quot;系列1&quot;,50,20,10,10]],&quot;series&quot;:[&quot;三维饼图&quot;,&quot;类别1&quot;,&quot;类别2&quot;,&quot;类别3&quot;,&quot;类别4&quot;]}"/>
    <wpswe:property key="extStyle" value="{&quot;series&quot;:[{&quot;itemStyle&quot;:{&quot;color&quot;:{&quot;rgb&quot;:&quot;#F2BA02&quot;,&quot;row&quot;:0,&quot;themeIndex&quot;:14,&quot;type&quot;:0}},&quot;name&quot;:&quot;系列1&quot;,&quot;shading&quot;:&quot;lambert&quot;,&quot;type&quot;:&quot;surface&quot;,&quot;wireframe&quot;:{&quot;show&quot;:false}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}"/>
    <wpswe:property key="isUseCommonErrorPage" value="false"/>
    <wpswe:property key="loadingImage" value="res:/icons/WebChartLoading_wpp.svg"/>
    <wpswe:property key="renderer" value="echarts"/>
    <wpswe:property key="resId" value="40000127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transparent&quot;,&quot;themeIndex&quot;:-1,&quot;row&quot;:-1},&quot;borderColor&quot;:{&quot;type&quot;:0,&quot;rgb&quot;:&quot;transparent&quot;,&quot;themeIndex&quot;:-1,&quot;row&quot;:-1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45,&quot;beta&quot;:350,&quot;intensity&quot;:0.8}},&quot;show&quot;:false,&quot;viewControl&quot;:{&quot;alpha&quot;:30,&quot;beta&quot;:0,&quot;orthographicSize&quot;:100,&quot;projection&quot;:&quot;orthographic&quot;,&quot;rAngAx&quot;:true,&quot;rotateSensitivity&quot;:0,&quot;zoomSensitivity&quot;:0}},&quot;isTransformDateAxis&quot;:0,&quot;label&quot;:{&quot;formatter&quot;:[&quot;value&quot;,&quot;seriesName&quot;,&quot;rate&quot;],&quot;position&quot;:&quot;outside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,&quot;separator&quot;:&quot;newline&quot;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1,&quot;min&quot;:-1,&quot;propWin&quot;:{&quot;hide&quot;:[&quot;axis&quot;]},&quot;selectedOffset&quot;:0,&quot;seriesThemeColor&quot;:[&quot;#906BE9&quot;,&quot;#06C0D5&quot;,&quot;#558BF7&quot;,&quot;#FFC800&quot;,&quot;#9ADB00&quot;,&quot;#32C267&quot;],&quot;startAngle&quot;:0,&quot;title&quot;:{&quot;position&quot;:&quot;topCenter&quot;,&quot;show&quot;:true,&quot;text&quot;:&quot;训练集图像分布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max_origin&quot;:1,&quot;min_origin&quot;:-1,&quot;seriesDir&quot;:&quot;col&quot;,&quot;divideType&quot;:&quot;cross&quot;,&quot;seriesColor&quot;:{&quot;0&quot;:{&quot;type&quot;:0,&quot;rgb&quot;:&quot;#fe8212&quot;,&quot;themeIndex&quot;:-1,&quot;row&quot;:-1},&quot;1&quot;:{&quot;type&quot;:0,&quot;rgb&quot;:&quot;#0662b4&quot;,&quot;themeIndex&quot;:-1,&quot;row&quot;:-1}}}"/>
    <wpswe:property key="themeOverride" value="false"/>
    <wpswe:property key="type" value="3d-pie-web"/>
  </wpswe:properties>
  <wpswe:watchingCache>
    <wpswe:linkPath>C:/Users/2008_/AppData/Local/Temp/wps.fHoTra/Workbook5.xlsx</wpswe:linkPath>
    <wpswe:demoRange>
      <wpswe:key/>
      <wpswe:context/>
      <wpswe:count>2</wpswe:count>
      <wpswe:cells wpswe:idx="0">
        <wpswe:count>5</wpswe:count>
        <wpswe:formatCode>General</wpswe:formatCode>
        <wpswe:cell wpswe:idx="0">
          <wpswe:value>三维饼图</wpswe:value>
        </wpswe:cell>
        <wpswe:cell wpswe:idx="1">
          <wpswe:value>类别1</wpswe:value>
        </wpswe:cell>
        <wpswe:cell wpswe:idx="2">
          <wpswe:value>类别2</wpswe:value>
        </wpswe:cell>
        <wpswe:cell wpswe:idx="3">
          <wpswe:value>类别3</wpswe:value>
        </wpswe:cell>
        <wpswe:cell wpswe:idx="4">
          <wpswe:value>类别4</wpswe:value>
        </wpswe:cell>
      </wpswe:cells>
      <wpswe:cells wpswe:idx="1">
        <wpswe:count>5</wpswe:count>
        <wpswe:formatCode>General</wpswe:formatCode>
        <wpswe:cell wpswe:idx="0">
          <wpswe:value>系列1</wpswe:value>
        </wpswe:cell>
        <wpswe:cell wpswe:idx="1">
          <wpswe:value>50</wpswe:value>
        </wpswe:cell>
        <wpswe:cell wpswe:idx="2">
          <wpswe:value>20</wpswe:value>
        </wpswe:cell>
        <wpswe:cell wpswe:idx="3">
          <wpswe:value>10</wpswe:value>
        </wpswe:cell>
        <wpswe:cell wpswe:idx="4">
          <wpswe:value>10</wpswe:value>
        </wpswe:cell>
      </wpswe:cells>
    </wpswe:demoRange>
    <wpswe:dataRange>
      <wpswe:key>webchart</wpswe:key>
      <wpswe:context>Sheet1!$A$1:$C$2</wpswe:context>
      <wpswe:count>2</wpswe:count>
      <wpswe:cells wpswe:idx="0">
        <wpswe:count>3</wpswe:count>
        <wpswe:formatCode>General</wpswe:formatCode>
        <wpswe:cell wpswe:idx="0">
          <wpswe:value>三维饼图</wpswe:value>
        </wpswe:cell>
        <wpswe:cell wpswe:idx="1">
          <wpswe:value>Smoke</wpswe:value>
        </wpswe:cell>
        <wpswe:cell wpswe:idx="2">
          <wpswe:value>Fall</wpswe:value>
        </wpswe:cell>
      </wpswe:cells>
      <wpswe:cells wpswe:idx="1">
        <wpswe:count>3</wpswe:count>
        <wpswe:formatCode>General</wpswe:formatCode>
        <wpswe:cell wpswe:idx="0">
          <wpswe:value>图像数量</wpswe:value>
        </wpswe:cell>
        <wpswe:cell wpswe:idx="1">
          <wpswe:value>5085</wpswe:value>
        </wpswe:cell>
        <wpswe:cell wpswe:idx="2">
          <wpswe:value>5492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ppt/webExtensions/webExtension6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系列1&quot;],&quot;data&quot;:[[&quot;三维饼图&quot;,&quot;类别1&quot;,&quot;类别2&quot;,&quot;类别3&quot;,&quot;类别4&quot;],[&quot;系列1&quot;,50,20,10,10]],&quot;series&quot;:[&quot;三维饼图&quot;,&quot;类别1&quot;,&quot;类别2&quot;,&quot;类别3&quot;,&quot;类别4&quot;]}"/>
    <wpswe:property key="extStyle" value="{&quot;series&quot;:[{&quot;itemStyle&quot;:{&quot;color&quot;:{&quot;rgb&quot;:&quot;#F2BA02&quot;,&quot;row&quot;:0,&quot;themeIndex&quot;:14,&quot;type&quot;:0}},&quot;name&quot;:&quot;系列1&quot;,&quot;shading&quot;:&quot;lambert&quot;,&quot;type&quot;:&quot;surface&quot;,&quot;wireframe&quot;:{&quot;show&quot;:false}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}"/>
    <wpswe:property key="isUseCommonErrorPage" value="false"/>
    <wpswe:property key="loadingImage" value="res:/icons/WebChartLoading_wpp.svg"/>
    <wpswe:property key="renderer" value="echarts"/>
    <wpswe:property key="resId" value="40000127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transparent&quot;,&quot;themeIndex&quot;:-1,&quot;row&quot;:-1},&quot;borderColor&quot;:{&quot;type&quot;:0,&quot;rgb&quot;:&quot;transparent&quot;,&quot;themeIndex&quot;:-1,&quot;row&quot;:-1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45,&quot;beta&quot;:350,&quot;intensity&quot;:0.8}},&quot;show&quot;:false,&quot;viewControl&quot;:{&quot;alpha&quot;:30,&quot;beta&quot;:0,&quot;orthographicSize&quot;:100,&quot;projection&quot;:&quot;orthographic&quot;,&quot;rAngAx&quot;:true,&quot;rotateSensitivity&quot;:0,&quot;zoomSensitivity&quot;:0}},&quot;isTransformDateAxis&quot;:0,&quot;label&quot;:{&quot;formatter&quot;:[&quot;value&quot;,&quot;seriesName&quot;,&quot;rate&quot;],&quot;position&quot;:&quot;outside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,&quot;separator&quot;:&quot;newline&quot;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1,&quot;min&quot;:-1,&quot;propWin&quot;:{&quot;hide&quot;:[&quot;axis&quot;]},&quot;selectedOffset&quot;:0,&quot;seriesThemeColor&quot;:[&quot;#906BE9&quot;,&quot;#06C0D5&quot;,&quot;#558BF7&quot;,&quot;#FFC800&quot;,&quot;#9ADB00&quot;,&quot;#32C267&quot;],&quot;startAngle&quot;:0,&quot;title&quot;:{&quot;position&quot;:&quot;topCenter&quot;,&quot;show&quot;:true,&quot;text&quot;:&quot;测试集图像分布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max_origin&quot;:1,&quot;min_origin&quot;:-1,&quot;seriesDir&quot;:&quot;col&quot;,&quot;seriesColor&quot;:{&quot;0&quot;:{&quot;type&quot;:0,&quot;rgb&quot;:&quot;#f57e11&quot;,&quot;themeIndex&quot;:-1,&quot;row&quot;:-1},&quot;1&quot;:{&quot;type&quot;:0,&quot;rgb&quot;:&quot;#065fae&quot;,&quot;themeIndex&quot;:-1,&quot;row&quot;:-1}},&quot;divideType&quot;:&quot;cross&quot;,&quot;orderSeriesData&quot;:[0,1],&quot;selectedSeriesData&quot;:[0,1],&quot;selectedCategoryData&quot;:[0],&quot;deletedSeriesData&quot;:[]}"/>
    <wpswe:property key="themeOverride" value="false"/>
    <wpswe:property key="type" value="3d-pie-web"/>
  </wpswe:properties>
  <wpswe:watchingCache>
    <wpswe:linkPath>C:/Users/2008_/AppData/Local/Temp/wps.Rdudyx/Workbook6.xlsx</wpswe:linkPath>
    <wpswe:demoRange>
      <wpswe:key/>
      <wpswe:context/>
      <wpswe:count>2</wpswe:count>
      <wpswe:cells wpswe:idx="0">
        <wpswe:count>5</wpswe:count>
        <wpswe:formatCode>General</wpswe:formatCode>
        <wpswe:cell wpswe:idx="0">
          <wpswe:value>三维饼图</wpswe:value>
        </wpswe:cell>
        <wpswe:cell wpswe:idx="1">
          <wpswe:value>类别1</wpswe:value>
        </wpswe:cell>
        <wpswe:cell wpswe:idx="2">
          <wpswe:value>类别2</wpswe:value>
        </wpswe:cell>
        <wpswe:cell wpswe:idx="3">
          <wpswe:value>类别3</wpswe:value>
        </wpswe:cell>
        <wpswe:cell wpswe:idx="4">
          <wpswe:value>类别4</wpswe:value>
        </wpswe:cell>
      </wpswe:cells>
      <wpswe:cells wpswe:idx="1">
        <wpswe:count>5</wpswe:count>
        <wpswe:formatCode>General</wpswe:formatCode>
        <wpswe:cell wpswe:idx="0">
          <wpswe:value>系列1</wpswe:value>
        </wpswe:cell>
        <wpswe:cell wpswe:idx="1">
          <wpswe:value>50</wpswe:value>
        </wpswe:cell>
        <wpswe:cell wpswe:idx="2">
          <wpswe:value>20</wpswe:value>
        </wpswe:cell>
        <wpswe:cell wpswe:idx="3">
          <wpswe:value>10</wpswe:value>
        </wpswe:cell>
        <wpswe:cell wpswe:idx="4">
          <wpswe:value>10</wpswe:value>
        </wpswe:cell>
      </wpswe:cells>
    </wpswe:demoRange>
    <wpswe:dataRange>
      <wpswe:key>webchart</wpswe:key>
      <wpswe:context>Sheet1!$A$1:$C$2</wpswe:context>
      <wpswe:count>2</wpswe:count>
      <wpswe:cells wpswe:idx="0">
        <wpswe:count>3</wpswe:count>
        <wpswe:formatCode>General</wpswe:formatCode>
        <wpswe:cell wpswe:idx="0">
          <wpswe:value>三维饼图</wpswe:value>
        </wpswe:cell>
        <wpswe:cell wpswe:idx="1">
          <wpswe:value>Smoke</wpswe:value>
        </wpswe:cell>
        <wpswe:cell wpswe:idx="2">
          <wpswe:value>Fall</wpswe:value>
        </wpswe:cell>
      </wpswe:cells>
      <wpswe:cells wpswe:idx="1">
        <wpswe:count>3</wpswe:count>
        <wpswe:formatCode>General</wpswe:formatCode>
        <wpswe:cell wpswe:idx="0">
          <wpswe:value>图像数量</wpswe:value>
        </wpswe:cell>
        <wpswe:cell wpswe:idx="1">
          <wpswe:value>545</wpswe:value>
        </wpswe:cell>
        <wpswe:cell wpswe:idx="2">
          <wpswe:value>614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3420</Words>
  <Application>Microsoft Office PowerPoint</Application>
  <PresentationFormat>宽屏</PresentationFormat>
  <Paragraphs>605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MiSans</vt:lpstr>
      <vt:lpstr>等线</vt:lpstr>
      <vt:lpstr>宋体</vt:lpstr>
      <vt:lpstr>微软雅黑</vt:lpstr>
      <vt:lpstr>优设标题黑</vt:lpstr>
      <vt:lpstr>Arial</vt:lpstr>
      <vt:lpstr>Calibri</vt:lpstr>
      <vt:lpstr>Open Sans</vt:lpstr>
      <vt:lpstr>Wingdings</vt:lpstr>
      <vt:lpstr>WPS</vt:lpstr>
      <vt:lpstr>母版格式.V.0309</vt:lpstr>
      <vt:lpstr>1_母版格式.V.0309</vt:lpstr>
      <vt:lpstr>行为感知与安全预警智能平台</vt:lpstr>
      <vt:lpstr>PowerPoint 演示文稿</vt:lpstr>
      <vt:lpstr>项目背景</vt:lpstr>
      <vt:lpstr>项目背景</vt:lpstr>
      <vt:lpstr>PowerPoint 演示文稿</vt:lpstr>
      <vt:lpstr>数据预处理</vt:lpstr>
      <vt:lpstr>数据预处理</vt:lpstr>
      <vt:lpstr>数据预处理</vt:lpstr>
      <vt:lpstr>数据预处理</vt:lpstr>
      <vt:lpstr>PowerPoint 演示文稿</vt:lpstr>
      <vt:lpstr>模型选择与训练</vt:lpstr>
      <vt:lpstr>模型选择与训练</vt:lpstr>
      <vt:lpstr>模型选择与训练</vt:lpstr>
      <vt:lpstr>模型选择与训练</vt:lpstr>
      <vt:lpstr>模型选择与训练</vt:lpstr>
      <vt:lpstr>PowerPoint 演示文稿</vt:lpstr>
      <vt:lpstr>模型推理与应用</vt:lpstr>
      <vt:lpstr>模型推理与应用</vt:lpstr>
      <vt:lpstr>模型推理与应用</vt:lpstr>
      <vt:lpstr>PowerPoint 演示文稿</vt:lpstr>
      <vt:lpstr>项目总结与展望</vt:lpstr>
      <vt:lpstr>项目总结与展望</vt:lpstr>
      <vt:lpstr>项目总结与展望</vt:lpstr>
      <vt:lpstr>项目总结与展望</vt:lpstr>
      <vt:lpstr>谢谢观看！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智能行为感知与安全预警平台</dc:title>
  <dc:creator/>
  <cp:lastModifiedBy>Arlen Ye</cp:lastModifiedBy>
  <cp:revision>46</cp:revision>
  <dcterms:created xsi:type="dcterms:W3CDTF">2025-08-04T09:13:00Z</dcterms:created>
  <dcterms:modified xsi:type="dcterms:W3CDTF">2025-08-11T12:45:19Z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AEDFC3310B374FF89906461E6457EFEE_12</vt:lpwstr>
  </property>
  <property fmtid="{D5CDD505-2E9C-101B-9397-08002B2CF9AE}" pid="3" name="KSOProductBuildVer">
    <vt:lpwstr>2052-12.1.0.21915</vt:lpwstr>
  </property>
</Properties>
</file>